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4"/>
    <p:sldMasterId id="2147483728" r:id="rId5"/>
  </p:sldMasterIdLst>
  <p:notesMasterIdLst>
    <p:notesMasterId r:id="rId21"/>
  </p:notesMasterIdLst>
  <p:sldIdLst>
    <p:sldId id="336" r:id="rId6"/>
    <p:sldId id="259" r:id="rId7"/>
    <p:sldId id="288" r:id="rId8"/>
    <p:sldId id="276" r:id="rId9"/>
    <p:sldId id="337" r:id="rId10"/>
    <p:sldId id="316" r:id="rId11"/>
    <p:sldId id="317" r:id="rId12"/>
    <p:sldId id="318" r:id="rId13"/>
    <p:sldId id="319" r:id="rId14"/>
    <p:sldId id="320" r:id="rId15"/>
    <p:sldId id="321" r:id="rId16"/>
    <p:sldId id="313" r:id="rId17"/>
    <p:sldId id="331" r:id="rId18"/>
    <p:sldId id="720" r:id="rId19"/>
    <p:sldId id="722" r:id="rId20"/>
  </p:sldIdLst>
  <p:sldSz cx="9144000" cy="5143500" type="screen16x9"/>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49">
          <p15:clr>
            <a:srgbClr val="A4A3A4"/>
          </p15:clr>
        </p15:guide>
        <p15:guide id="2" pos="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5697"/>
    <a:srgbClr val="83C55B"/>
    <a:srgbClr val="0070C0"/>
    <a:srgbClr val="000000"/>
    <a:srgbClr val="D0E6CF"/>
    <a:srgbClr val="0096C8"/>
    <a:srgbClr val="0092D4"/>
    <a:srgbClr val="00A0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llanmörkt format 2 - Dekorfär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llanmörkt format 2 - Dekorfär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just format 3 - Dekorfärg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just format 3 - Dekorfärg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B4B98B0-60AC-42C2-AFA5-B58CD77FA1E5}" styleName="Ljust format 1 - Dekorfärg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848" autoAdjust="0"/>
  </p:normalViewPr>
  <p:slideViewPr>
    <p:cSldViewPr snapToGrid="0">
      <p:cViewPr varScale="1">
        <p:scale>
          <a:sx n="118" d="100"/>
          <a:sy n="118" d="100"/>
        </p:scale>
        <p:origin x="1404" y="108"/>
      </p:cViewPr>
      <p:guideLst>
        <p:guide orient="horz" pos="2749"/>
        <p:guide pos="12"/>
      </p:guideLst>
    </p:cSldViewPr>
  </p:slideViewPr>
  <p:notesTextViewPr>
    <p:cViewPr>
      <p:scale>
        <a:sx n="1" d="1"/>
        <a:sy n="1" d="1"/>
      </p:scale>
      <p:origin x="0" y="-456"/>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1"/>
            <a:ext cx="2945659" cy="496332"/>
          </a:xfrm>
          <a:prstGeom prst="rect">
            <a:avLst/>
          </a:prstGeom>
        </p:spPr>
        <p:txBody>
          <a:bodyPr vert="horz" lIns="91413" tIns="45706" rIns="91413" bIns="45706" rtlCol="0"/>
          <a:lstStyle>
            <a:lvl1pPr algn="l">
              <a:defRPr sz="1200"/>
            </a:lvl1pPr>
          </a:lstStyle>
          <a:p>
            <a:endParaRPr lang="sv-SE"/>
          </a:p>
        </p:txBody>
      </p:sp>
      <p:sp>
        <p:nvSpPr>
          <p:cNvPr id="3" name="Platshållare för datum 2"/>
          <p:cNvSpPr>
            <a:spLocks noGrp="1"/>
          </p:cNvSpPr>
          <p:nvPr>
            <p:ph type="dt" idx="1"/>
          </p:nvPr>
        </p:nvSpPr>
        <p:spPr>
          <a:xfrm>
            <a:off x="3850443" y="1"/>
            <a:ext cx="2945659" cy="496332"/>
          </a:xfrm>
          <a:prstGeom prst="rect">
            <a:avLst/>
          </a:prstGeom>
        </p:spPr>
        <p:txBody>
          <a:bodyPr vert="horz" lIns="91413" tIns="45706" rIns="91413" bIns="45706" rtlCol="0"/>
          <a:lstStyle>
            <a:lvl1pPr algn="r">
              <a:defRPr sz="1200"/>
            </a:lvl1pPr>
          </a:lstStyle>
          <a:p>
            <a:fld id="{CFE5F691-4DA6-4E7E-88E0-0B0E5F6DDD4C}" type="datetimeFigureOut">
              <a:rPr lang="sv-SE" smtClean="0"/>
              <a:t>2022-08-29</a:t>
            </a:fld>
            <a:endParaRPr lang="sv-SE"/>
          </a:p>
        </p:txBody>
      </p:sp>
      <p:sp>
        <p:nvSpPr>
          <p:cNvPr id="4" name="Platshållare för bildobjekt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13" tIns="45706" rIns="91413" bIns="45706" rtlCol="0" anchor="ctr"/>
          <a:lstStyle/>
          <a:p>
            <a:endParaRPr lang="sv-SE"/>
          </a:p>
        </p:txBody>
      </p:sp>
      <p:sp>
        <p:nvSpPr>
          <p:cNvPr id="5" name="Platshållare för anteckningar 4"/>
          <p:cNvSpPr>
            <a:spLocks noGrp="1"/>
          </p:cNvSpPr>
          <p:nvPr>
            <p:ph type="body" sz="quarter" idx="3"/>
          </p:nvPr>
        </p:nvSpPr>
        <p:spPr>
          <a:xfrm>
            <a:off x="679768" y="4715153"/>
            <a:ext cx="5438140" cy="4466987"/>
          </a:xfrm>
          <a:prstGeom prst="rect">
            <a:avLst/>
          </a:prstGeom>
        </p:spPr>
        <p:txBody>
          <a:bodyPr vert="horz" lIns="91413" tIns="45706" rIns="91413" bIns="45706"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45659" cy="496332"/>
          </a:xfrm>
          <a:prstGeom prst="rect">
            <a:avLst/>
          </a:prstGeom>
        </p:spPr>
        <p:txBody>
          <a:bodyPr vert="horz" lIns="91413" tIns="45706" rIns="91413" bIns="45706"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4"/>
            <a:ext cx="2945659" cy="496332"/>
          </a:xfrm>
          <a:prstGeom prst="rect">
            <a:avLst/>
          </a:prstGeom>
        </p:spPr>
        <p:txBody>
          <a:bodyPr vert="horz" lIns="91413" tIns="45706" rIns="91413" bIns="45706" rtlCol="0" anchor="b"/>
          <a:lstStyle>
            <a:lvl1pPr algn="r">
              <a:defRPr sz="1200"/>
            </a:lvl1pPr>
          </a:lstStyle>
          <a:p>
            <a:fld id="{FB0CB7F7-2DE7-442F-B621-87F2D8E04FE8}" type="slidenum">
              <a:rPr lang="sv-SE" smtClean="0"/>
              <a:t>‹#›</a:t>
            </a:fld>
            <a:endParaRPr lang="sv-SE"/>
          </a:p>
        </p:txBody>
      </p:sp>
    </p:spTree>
    <p:extLst>
      <p:ext uri="{BB962C8B-B14F-4D97-AF65-F5344CB8AC3E}">
        <p14:creationId xmlns:p14="http://schemas.microsoft.com/office/powerpoint/2010/main" val="795747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Nära vård och omsorg</a:t>
            </a:r>
          </a:p>
          <a:p>
            <a:endParaRPr lang="sv-SE" b="1" dirty="0"/>
          </a:p>
          <a:p>
            <a:pPr defTabSz="914126">
              <a:defRPr/>
            </a:pPr>
            <a:r>
              <a:rPr lang="sv-SE" b="0" dirty="0"/>
              <a:t>Nära vård</a:t>
            </a:r>
            <a:r>
              <a:rPr lang="sv-SE" b="0" baseline="0" dirty="0"/>
              <a:t> innebär en omställning av hälso- och sjukvårdssystemet. Det är en nationell rörelse som pågår över hela landet. Den innebär nya sätt att arbeta med hälsa, stöd, vård och omsorg.</a:t>
            </a:r>
            <a:r>
              <a:rPr lang="sv-SE" dirty="0"/>
              <a:t> I Nära vård utgår man från ett </a:t>
            </a:r>
            <a:r>
              <a:rPr lang="sv-SE" b="0" i="0" dirty="0" err="1">
                <a:solidFill>
                  <a:srgbClr val="222222"/>
                </a:solidFill>
                <a:effectLst/>
                <a:latin typeface="open sans" panose="020B0606030504020204" pitchFamily="34" charset="0"/>
              </a:rPr>
              <a:t>Personcentrerat</a:t>
            </a:r>
            <a:r>
              <a:rPr lang="sv-SE" b="0" i="0" dirty="0">
                <a:solidFill>
                  <a:srgbClr val="222222"/>
                </a:solidFill>
                <a:effectLst/>
                <a:latin typeface="open sans" panose="020B0606030504020204" pitchFamily="34" charset="0"/>
              </a:rPr>
              <a:t> förhållningssätt vilket innebär att se den enskilda personen, involvera och anpassa efter individens behov och förutsättningar. På detta sätt kan vården både bli mer jämlik och kostnadseffektiv.</a:t>
            </a:r>
            <a:endParaRPr lang="sv-SE" dirty="0"/>
          </a:p>
          <a:p>
            <a:endParaRPr lang="sv-SE" dirty="0"/>
          </a:p>
          <a:p>
            <a:endParaRPr lang="sv-SE" dirty="0">
              <a:cs typeface="Calibri"/>
            </a:endParaRPr>
          </a:p>
          <a:p>
            <a:r>
              <a:rPr lang="sv-SE" b="0" baseline="0" dirty="0"/>
              <a:t>Omställningen av hälso- och sjukvårdssystemet sker även internationellt utifrån</a:t>
            </a:r>
            <a:r>
              <a:rPr lang="sv-SE" dirty="0"/>
              <a:t> WHOs mål att åstadkomma en nära vård. </a:t>
            </a:r>
            <a:endParaRPr lang="sv-SE" b="0" baseline="0" dirty="0">
              <a:cs typeface="Calibri"/>
            </a:endParaRPr>
          </a:p>
          <a:p>
            <a:pPr defTabSz="914126">
              <a:defRPr/>
            </a:pPr>
            <a:endParaRPr lang="sv-SE" b="0" baseline="0" dirty="0"/>
          </a:p>
          <a:p>
            <a:pPr defTabSz="914126">
              <a:defRPr/>
            </a:pPr>
            <a:endParaRPr lang="sv-SE" dirty="0">
              <a:cs typeface="Calibri"/>
            </a:endParaRPr>
          </a:p>
          <a:p>
            <a:endParaRPr lang="sv-SE" dirty="0"/>
          </a:p>
        </p:txBody>
      </p:sp>
      <p:sp>
        <p:nvSpPr>
          <p:cNvPr id="4" name="Platshållare för bildnummer 3"/>
          <p:cNvSpPr>
            <a:spLocks noGrp="1"/>
          </p:cNvSpPr>
          <p:nvPr>
            <p:ph type="sldNum" sz="quarter" idx="10"/>
          </p:nvPr>
        </p:nvSpPr>
        <p:spPr/>
        <p:txBody>
          <a:bodyPr/>
          <a:lstStyle/>
          <a:p>
            <a:fld id="{A8FEEE50-C068-4CFE-88D2-7E8E5C4564BC}" type="slidenum">
              <a:rPr lang="sv-SE" smtClean="0">
                <a:solidFill>
                  <a:prstClr val="black"/>
                </a:solidFill>
              </a:rPr>
              <a:pPr/>
              <a:t>1</a:t>
            </a:fld>
            <a:endParaRPr lang="sv-SE" dirty="0">
              <a:solidFill>
                <a:prstClr val="black"/>
              </a:solidFill>
            </a:endParaRPr>
          </a:p>
        </p:txBody>
      </p:sp>
    </p:spTree>
    <p:extLst>
      <p:ext uri="{BB962C8B-B14F-4D97-AF65-F5344CB8AC3E}">
        <p14:creationId xmlns:p14="http://schemas.microsoft.com/office/powerpoint/2010/main" val="30297117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FB0CB7F7-2DE7-442F-B621-87F2D8E04FE8}" type="slidenum">
              <a:rPr lang="sv-SE" smtClean="0"/>
              <a:t>10</a:t>
            </a:fld>
            <a:endParaRPr lang="sv-SE"/>
          </a:p>
        </p:txBody>
      </p:sp>
    </p:spTree>
    <p:extLst>
      <p:ext uri="{BB962C8B-B14F-4D97-AF65-F5344CB8AC3E}">
        <p14:creationId xmlns:p14="http://schemas.microsoft.com/office/powerpoint/2010/main" val="6543652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FB0CB7F7-2DE7-442F-B621-87F2D8E04FE8}" type="slidenum">
              <a:rPr lang="sv-SE" smtClean="0"/>
              <a:t>11</a:t>
            </a:fld>
            <a:endParaRPr lang="sv-SE"/>
          </a:p>
        </p:txBody>
      </p:sp>
    </p:spTree>
    <p:extLst>
      <p:ext uri="{BB962C8B-B14F-4D97-AF65-F5344CB8AC3E}">
        <p14:creationId xmlns:p14="http://schemas.microsoft.com/office/powerpoint/2010/main" val="2750306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Under våren 2022 har flödesarbeten startats igång. En mindre grupp med personal från kommun och region har deltagit i arbetet, där varje kommun haft varsin grupp. Varje grupp har valt ut en patient och gjort en journalgranskning under en period, vilket har varit allt från 3 månader till 24 månader. Tanken med flödesarbetet är bland annat att gruppen ska identifiera både gap, slöseri men även det som är värdeskapande. </a:t>
            </a:r>
          </a:p>
          <a:p>
            <a:pPr marL="171399" indent="-171399">
              <a:buFontTx/>
              <a:buChar char="-"/>
            </a:pPr>
            <a:r>
              <a:rPr lang="sv-SE" dirty="0"/>
              <a:t>I Piteå har man valt att journalgranska en äldre person med komplex problematik som bor i ordinärt boende. </a:t>
            </a:r>
          </a:p>
          <a:p>
            <a:pPr marL="171399" indent="-171399">
              <a:buFontTx/>
              <a:buChar char="-"/>
            </a:pPr>
            <a:r>
              <a:rPr lang="sv-SE" dirty="0"/>
              <a:t>Arvidsjaur Multisjuka äldre</a:t>
            </a:r>
          </a:p>
          <a:p>
            <a:pPr marL="171399" indent="-171399">
              <a:buFontTx/>
              <a:buChar char="-"/>
            </a:pPr>
            <a:r>
              <a:rPr lang="sv-SE" dirty="0"/>
              <a:t>Arjeplog Multisjuka äldre-hjärtsvikt</a:t>
            </a:r>
          </a:p>
          <a:p>
            <a:pPr marL="171399" indent="-171399">
              <a:buFontTx/>
              <a:buChar char="-"/>
            </a:pPr>
            <a:r>
              <a:rPr lang="sv-SE" dirty="0"/>
              <a:t>Älvsbyn Nyinsjuknade i stroke </a:t>
            </a:r>
          </a:p>
          <a:p>
            <a:pPr marL="171399" indent="-171399">
              <a:buFontTx/>
              <a:buChar char="-"/>
            </a:pPr>
            <a:r>
              <a:rPr lang="sv-SE" dirty="0"/>
              <a:t>Barn och unga har haft en egen grupp och de har valt att titta på Barn med sociala utmaningar i hemmiljö tex våld, missbruk eller psykisk ohälsa hos föräldrar</a:t>
            </a:r>
          </a:p>
          <a:p>
            <a:endParaRPr lang="sv-SE" dirty="0"/>
          </a:p>
          <a:p>
            <a:r>
              <a:rPr lang="sv-SE" dirty="0"/>
              <a:t>Innan sommaren presenterade samtliga grupper flödesarbetet som fortfarande är under process, kommer fortsätta nu under hösten. Det var många intressanta områden som de hunnit identifiera. Genomgående för samtliga var att samverkan behöver stärkas, fler samverkansträffar som leder framåt. Specifikt i barnärendet. I ytterkommunerna framgick det att patienterna åker onödigt många gånger till sjukhuset, Sunderbyn eller Piteå, vilka ligger flera mil bort. Gruppen identifierade att många besök på sjukhus hade kunnat ske digitalt eller utföras av personal i hemkommunen. </a:t>
            </a:r>
            <a:r>
              <a:rPr lang="sv-SE"/>
              <a:t>En grupp </a:t>
            </a:r>
            <a:r>
              <a:rPr lang="sv-SE" dirty="0"/>
              <a:t>identifierade även vårdens syn på träning kontra patientens syn på träning, där den mest värdefulla träningen för patienten var den som hemtjänstpersonalen hjälpte till med i hemmet. </a:t>
            </a:r>
          </a:p>
          <a:p>
            <a:pPr marL="171399" indent="-171399">
              <a:buFontTx/>
              <a:buChar char="-"/>
            </a:pPr>
            <a:endParaRPr lang="sv-SE" dirty="0"/>
          </a:p>
          <a:p>
            <a:endParaRPr lang="sv-SE" dirty="0"/>
          </a:p>
        </p:txBody>
      </p:sp>
      <p:sp>
        <p:nvSpPr>
          <p:cNvPr id="4" name="Platshållare för bildnummer 3"/>
          <p:cNvSpPr>
            <a:spLocks noGrp="1"/>
          </p:cNvSpPr>
          <p:nvPr>
            <p:ph type="sldNum" sz="quarter" idx="5"/>
          </p:nvPr>
        </p:nvSpPr>
        <p:spPr/>
        <p:txBody>
          <a:bodyPr/>
          <a:lstStyle/>
          <a:p>
            <a:fld id="{FB0CB7F7-2DE7-442F-B621-87F2D8E04FE8}" type="slidenum">
              <a:rPr lang="sv-SE" smtClean="0"/>
              <a:t>12</a:t>
            </a:fld>
            <a:endParaRPr lang="sv-SE"/>
          </a:p>
        </p:txBody>
      </p:sp>
    </p:spTree>
    <p:extLst>
      <p:ext uri="{BB962C8B-B14F-4D97-AF65-F5344CB8AC3E}">
        <p14:creationId xmlns:p14="http://schemas.microsoft.com/office/powerpoint/2010/main" val="28552935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914126">
              <a:defRPr/>
            </a:pPr>
            <a:r>
              <a:rPr lang="sv-SE" sz="1800" dirty="0">
                <a:latin typeface="Calibri" panose="020F0502020204030204" pitchFamily="34" charset="0"/>
                <a:ea typeface="Calibri" panose="020F0502020204030204" pitchFamily="34" charset="0"/>
                <a:cs typeface="Calibri" panose="020F0502020204030204" pitchFamily="34" charset="0"/>
              </a:rPr>
              <a:t>Parallellt med flödesarbetet så har man arbetat under våren med att ta fram en gemensam strategi, beslut i POLSAM tas 31/8. Strategiarbetet leds av Norrbottenskommuner och Region Norrbotten, där samtliga kommuner inom Norrbotten och Regionen är med i arbetet.</a:t>
            </a:r>
            <a:r>
              <a:rPr lang="sv-SE" sz="1800" dirty="0">
                <a:latin typeface="Calibri" panose="020F0502020204030204" pitchFamily="34" charset="0"/>
                <a:ea typeface="Calibri" panose="020F0502020204030204" pitchFamily="34" charset="0"/>
                <a:cs typeface="Times New Roman" panose="02020603050405020304" pitchFamily="18" charset="0"/>
              </a:rPr>
              <a:t> Strategin är tänkt att visa riktningarna för vad vi i verksamheterna ska jobba mot och flödesarbetet ligger i grunden för framtagandet av strategin.  </a:t>
            </a:r>
          </a:p>
          <a:p>
            <a:pPr defTabSz="914126">
              <a:defRPr/>
            </a:pPr>
            <a:br>
              <a:rPr lang="sv-SE" sz="1800" dirty="0">
                <a:latin typeface="Calibri" panose="020F0502020204030204" pitchFamily="34" charset="0"/>
                <a:ea typeface="Calibri" panose="020F0502020204030204" pitchFamily="34" charset="0"/>
                <a:cs typeface="Calibri" panose="020F0502020204030204" pitchFamily="34" charset="0"/>
              </a:rPr>
            </a:br>
            <a:r>
              <a:rPr lang="sv-SE" sz="1800" dirty="0">
                <a:latin typeface="Calibri" panose="020F0502020204030204" pitchFamily="34" charset="0"/>
                <a:ea typeface="Calibri" panose="020F0502020204030204" pitchFamily="34" charset="0"/>
                <a:cs typeface="Calibri" panose="020F0502020204030204" pitchFamily="34" charset="0"/>
              </a:rPr>
              <a:t>- Strategin ska innehålla beskrivning av målbilden - grafisk profil och tillhörande texter.</a:t>
            </a:r>
            <a:br>
              <a:rPr lang="sv-SE" sz="1800" dirty="0">
                <a:latin typeface="Calibri" panose="020F0502020204030204" pitchFamily="34" charset="0"/>
                <a:ea typeface="Calibri" panose="020F0502020204030204" pitchFamily="34" charset="0"/>
                <a:cs typeface="Calibri" panose="020F0502020204030204" pitchFamily="34" charset="0"/>
              </a:rPr>
            </a:br>
            <a:r>
              <a:rPr lang="sv-SE" sz="1800" dirty="0">
                <a:latin typeface="Calibri" panose="020F0502020204030204" pitchFamily="34" charset="0"/>
                <a:ea typeface="Calibri" panose="020F0502020204030204" pitchFamily="34" charset="0"/>
                <a:cs typeface="Calibri" panose="020F0502020204030204" pitchFamily="34" charset="0"/>
              </a:rPr>
              <a:t>- Strategin ska konkretisera målbilden utifrån ett verksamhetsperspektiv.</a:t>
            </a:r>
            <a:br>
              <a:rPr lang="sv-SE" sz="1800" dirty="0">
                <a:latin typeface="Calibri" panose="020F0502020204030204" pitchFamily="34" charset="0"/>
                <a:ea typeface="Calibri" panose="020F0502020204030204" pitchFamily="34" charset="0"/>
                <a:cs typeface="Calibri" panose="020F0502020204030204" pitchFamily="34" charset="0"/>
              </a:rPr>
            </a:br>
            <a:r>
              <a:rPr lang="sv-SE" sz="1800" dirty="0">
                <a:latin typeface="Calibri" panose="020F0502020204030204" pitchFamily="34" charset="0"/>
                <a:ea typeface="Calibri" panose="020F0502020204030204" pitchFamily="34" charset="0"/>
                <a:cs typeface="Calibri" panose="020F0502020204030204" pitchFamily="34" charset="0"/>
              </a:rPr>
              <a:t>- Strategin ska beskriva önskad riktningsförändring och prioriterade områden. </a:t>
            </a:r>
            <a:endParaRPr lang="sv-SE" sz="1800" dirty="0">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10"/>
          </p:nvPr>
        </p:nvSpPr>
        <p:spPr/>
        <p:txBody>
          <a:bodyPr/>
          <a:lstStyle/>
          <a:p>
            <a:fld id="{FB0CB7F7-2DE7-442F-B621-87F2D8E04FE8}" type="slidenum">
              <a:rPr lang="sv-SE" smtClean="0">
                <a:solidFill>
                  <a:prstClr val="black"/>
                </a:solidFill>
              </a:rPr>
              <a:pPr/>
              <a:t>13</a:t>
            </a:fld>
            <a:endParaRPr lang="sv-SE">
              <a:solidFill>
                <a:prstClr val="black"/>
              </a:solidFill>
            </a:endParaRPr>
          </a:p>
        </p:txBody>
      </p:sp>
    </p:spTree>
    <p:extLst>
      <p:ext uri="{BB962C8B-B14F-4D97-AF65-F5344CB8AC3E}">
        <p14:creationId xmlns:p14="http://schemas.microsoft.com/office/powerpoint/2010/main" val="12640855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B0CB7F7-2DE7-442F-B621-87F2D8E04FE8}" type="slidenum">
              <a:rPr lang="sv-SE" smtClean="0"/>
              <a:t>14</a:t>
            </a:fld>
            <a:endParaRPr lang="sv-SE"/>
          </a:p>
        </p:txBody>
      </p:sp>
    </p:spTree>
    <p:extLst>
      <p:ext uri="{BB962C8B-B14F-4D97-AF65-F5344CB8AC3E}">
        <p14:creationId xmlns:p14="http://schemas.microsoft.com/office/powerpoint/2010/main" val="37050356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FB0CB7F7-2DE7-442F-B621-87F2D8E04FE8}" type="slidenum">
              <a:rPr lang="sv-SE" smtClean="0"/>
              <a:t>15</a:t>
            </a:fld>
            <a:endParaRPr lang="sv-SE"/>
          </a:p>
        </p:txBody>
      </p:sp>
    </p:spTree>
    <p:extLst>
      <p:ext uri="{BB962C8B-B14F-4D97-AF65-F5344CB8AC3E}">
        <p14:creationId xmlns:p14="http://schemas.microsoft.com/office/powerpoint/2010/main" val="745733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399" indent="-171399">
              <a:buFont typeface="Arial" panose="020B0604020202020204" pitchFamily="34" charset="0"/>
              <a:buChar char="•"/>
            </a:pPr>
            <a:r>
              <a:rPr lang="sv-SE" dirty="0"/>
              <a:t>De senaste decennierna  har det gjorts stora framsteg inom svensk hälso- och sjukvård. </a:t>
            </a:r>
          </a:p>
          <a:p>
            <a:endParaRPr lang="sv-SE" dirty="0"/>
          </a:p>
          <a:p>
            <a:pPr marL="171399" indent="-171399">
              <a:buFont typeface="Arial" panose="020B0604020202020204" pitchFamily="34" charset="0"/>
              <a:buChar char="•"/>
            </a:pPr>
            <a:r>
              <a:rPr lang="sv-SE" dirty="0"/>
              <a:t>Idag lever vi längre, mår bättre och flera tidigare dödliga sjukdomar har blivit kroniska tillstånd eller kan botas helt. </a:t>
            </a:r>
          </a:p>
          <a:p>
            <a:endParaRPr lang="sv-SE" dirty="0"/>
          </a:p>
          <a:p>
            <a:pPr marL="171399" indent="-171399">
              <a:buFont typeface="Arial" panose="020B0604020202020204" pitchFamily="34" charset="0"/>
              <a:buChar char="•"/>
            </a:pPr>
            <a:r>
              <a:rPr lang="sv-SE" dirty="0"/>
              <a:t>Framstegen har bidragit till mycket positivt, men har också förändrat individernas behov och skapat nya utmaningar.</a:t>
            </a:r>
          </a:p>
          <a:p>
            <a:r>
              <a:rPr lang="sv-SE" dirty="0"/>
              <a:t>  </a:t>
            </a:r>
          </a:p>
          <a:p>
            <a:pPr marL="171399" indent="-171399">
              <a:buFont typeface="Arial" panose="020B0604020202020204" pitchFamily="34" charset="0"/>
              <a:buChar char="•"/>
            </a:pPr>
            <a:r>
              <a:rPr lang="sv-SE" dirty="0"/>
              <a:t>Vi behöver skapa ökad delaktighet, kontinuitet och tillgänglighet. Det bidrar till att skapa en trygghet hos patienten. </a:t>
            </a:r>
          </a:p>
          <a:p>
            <a:endParaRPr lang="sv-SE" dirty="0"/>
          </a:p>
          <a:p>
            <a:pPr marL="171399" indent="-171399">
              <a:buFont typeface="Arial" panose="020B0604020202020204" pitchFamily="34" charset="0"/>
              <a:buChar char="•"/>
            </a:pPr>
            <a:r>
              <a:rPr lang="sv-SE" dirty="0"/>
              <a:t>Delaktighet, kontinuitet och tillgänglighet är tyvärr inte vår bästa gren idag. </a:t>
            </a:r>
          </a:p>
        </p:txBody>
      </p:sp>
      <p:sp>
        <p:nvSpPr>
          <p:cNvPr id="4" name="Platshållare för bildnummer 3"/>
          <p:cNvSpPr>
            <a:spLocks noGrp="1"/>
          </p:cNvSpPr>
          <p:nvPr>
            <p:ph type="sldNum" sz="quarter" idx="10"/>
          </p:nvPr>
        </p:nvSpPr>
        <p:spPr/>
        <p:txBody>
          <a:bodyPr/>
          <a:lstStyle/>
          <a:p>
            <a:fld id="{A8FEEE50-C068-4CFE-88D2-7E8E5C4564BC}" type="slidenum">
              <a:rPr lang="sv-SE" smtClean="0"/>
              <a:t>2</a:t>
            </a:fld>
            <a:endParaRPr lang="sv-SE"/>
          </a:p>
        </p:txBody>
      </p:sp>
    </p:spTree>
    <p:extLst>
      <p:ext uri="{BB962C8B-B14F-4D97-AF65-F5344CB8AC3E}">
        <p14:creationId xmlns:p14="http://schemas.microsoft.com/office/powerpoint/2010/main" val="779126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Här sammanfattar vi de viktiga </a:t>
            </a:r>
            <a:r>
              <a:rPr lang="sv-SE" b="1" i="0" dirty="0"/>
              <a:t>Varför? </a:t>
            </a:r>
            <a:r>
              <a:rPr lang="sv-SE" dirty="0"/>
              <a:t>Våra drivkrafter för att göra på nya och annorlunda sätt.</a:t>
            </a:r>
          </a:p>
          <a:p>
            <a:endParaRPr lang="sv-SE" dirty="0"/>
          </a:p>
          <a:p>
            <a:pPr defTabSz="914126"/>
            <a:r>
              <a:rPr lang="sv-SE" dirty="0"/>
              <a:t>1. </a:t>
            </a:r>
            <a:r>
              <a:rPr lang="sv-SE" dirty="0">
                <a:solidFill>
                  <a:srgbClr val="000000"/>
                </a:solidFill>
                <a:latin typeface="Arial" panose="020B0604020202020204" pitchFamily="34" charset="0"/>
                <a:cs typeface="Arial" panose="020B0604020202020204" pitchFamily="34" charset="0"/>
              </a:rPr>
              <a:t>Allt fler lever längre och fler lever med kronisk sjukdom. Vi lär oss mer om våra sjukdomar vilket gör att vi både kan och vill göra mer själva. </a:t>
            </a:r>
          </a:p>
          <a:p>
            <a:endParaRPr lang="sv-SE" dirty="0"/>
          </a:p>
          <a:p>
            <a:pPr defTabSz="914126"/>
            <a:r>
              <a:rPr lang="sv-SE" dirty="0"/>
              <a:t>2. </a:t>
            </a:r>
            <a:r>
              <a:rPr lang="sv-SE" dirty="0">
                <a:solidFill>
                  <a:srgbClr val="000000"/>
                </a:solidFill>
                <a:latin typeface="Arial" panose="020B0604020202020204" pitchFamily="34" charset="0"/>
                <a:cs typeface="Arial" panose="020B0604020202020204" pitchFamily="34" charset="0"/>
              </a:rPr>
              <a:t>Hälso- och sjukvårdssystem är inte utformat utifrån dagens behov.</a:t>
            </a:r>
          </a:p>
          <a:p>
            <a:r>
              <a:rPr lang="sv-SE" baseline="0" dirty="0"/>
              <a:t>Eftersom fler lever med kroniska sjukdomar så vi är i behov av mer hälsofrämjande, förebyggande och proaktiva insatser, men dagens hälso- och sjukvård är i första hand utformad att ta hand om akuta skador och infektioner. </a:t>
            </a:r>
          </a:p>
          <a:p>
            <a:pPr marL="228531" indent="-228531">
              <a:buAutoNum type="arabicPeriod"/>
            </a:pPr>
            <a:endParaRPr lang="sv-SE" dirty="0"/>
          </a:p>
          <a:p>
            <a:r>
              <a:rPr lang="sv-SE" dirty="0"/>
              <a:t>3. </a:t>
            </a:r>
            <a:r>
              <a:rPr lang="sv-SE" dirty="0">
                <a:solidFill>
                  <a:srgbClr val="000000"/>
                </a:solidFill>
                <a:latin typeface="Arial" panose="020B0604020202020204" pitchFamily="34" charset="0"/>
                <a:cs typeface="Arial" panose="020B0604020202020204" pitchFamily="34" charset="0"/>
              </a:rPr>
              <a:t>Färre ska ge vård till fler. </a:t>
            </a:r>
            <a:r>
              <a:rPr lang="sv-SE" dirty="0"/>
              <a:t> Beskrivs</a:t>
            </a:r>
            <a:r>
              <a:rPr lang="sv-SE" baseline="0" dirty="0"/>
              <a:t> mer i nästa bild. </a:t>
            </a:r>
          </a:p>
          <a:p>
            <a:endParaRPr lang="sv-SE" dirty="0"/>
          </a:p>
          <a:p>
            <a:r>
              <a:rPr lang="sv-SE" dirty="0"/>
              <a:t>4.</a:t>
            </a:r>
            <a:r>
              <a:rPr lang="sv-SE" baseline="0" dirty="0"/>
              <a:t> </a:t>
            </a:r>
            <a:r>
              <a:rPr lang="sv-SE" dirty="0"/>
              <a:t>Många av dagens sjukdomar går</a:t>
            </a:r>
            <a:r>
              <a:rPr lang="sv-SE" baseline="0" dirty="0"/>
              <a:t> att förebygga och därför måste vi arbeta mer proaktivt och hälsofrämjande. </a:t>
            </a:r>
            <a:endParaRPr lang="sv-SE" dirty="0"/>
          </a:p>
          <a:p>
            <a:endParaRPr lang="sv-SE" dirty="0"/>
          </a:p>
          <a:p>
            <a:pPr defTabSz="914126">
              <a:defRPr/>
            </a:pPr>
            <a:r>
              <a:rPr lang="sv-SE" dirty="0"/>
              <a:t>5. </a:t>
            </a:r>
            <a:r>
              <a:rPr lang="sv-SE" dirty="0">
                <a:solidFill>
                  <a:srgbClr val="000000"/>
                </a:solidFill>
                <a:latin typeface="Arial" panose="020B0604020202020204" pitchFamily="34" charset="0"/>
                <a:cs typeface="Arial" panose="020B0604020202020204" pitchFamily="34" charset="0"/>
              </a:rPr>
              <a:t>Digitaliseringen i samhället skapar nya förväntningar och nya möjligheter.</a:t>
            </a:r>
            <a:endParaRPr lang="sv-SE" sz="1400" dirty="0">
              <a:solidFill>
                <a:srgbClr val="000000"/>
              </a:solidFill>
              <a:latin typeface="Arial" panose="020B0604020202020204" pitchFamily="34" charset="0"/>
              <a:cs typeface="Arial" panose="020B0604020202020204" pitchFamily="34" charset="0"/>
            </a:endParaRPr>
          </a:p>
          <a:p>
            <a:pPr defTabSz="914126">
              <a:defRPr/>
            </a:pPr>
            <a:endParaRPr lang="sv-SE" dirty="0"/>
          </a:p>
        </p:txBody>
      </p:sp>
      <p:sp>
        <p:nvSpPr>
          <p:cNvPr id="4" name="Platshållare för bildnummer 3"/>
          <p:cNvSpPr>
            <a:spLocks noGrp="1"/>
          </p:cNvSpPr>
          <p:nvPr>
            <p:ph type="sldNum" sz="quarter" idx="10"/>
          </p:nvPr>
        </p:nvSpPr>
        <p:spPr/>
        <p:txBody>
          <a:bodyPr/>
          <a:lstStyle/>
          <a:p>
            <a:fld id="{FB0CB7F7-2DE7-442F-B621-87F2D8E04FE8}" type="slidenum">
              <a:rPr lang="sv-SE" smtClean="0"/>
              <a:t>3</a:t>
            </a:fld>
            <a:endParaRPr lang="sv-SE"/>
          </a:p>
        </p:txBody>
      </p:sp>
    </p:spTree>
    <p:extLst>
      <p:ext uri="{BB962C8B-B14F-4D97-AF65-F5344CB8AC3E}">
        <p14:creationId xmlns:p14="http://schemas.microsoft.com/office/powerpoint/2010/main" val="2635838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399" indent="-171399" defTabSz="914126">
              <a:buFont typeface="Arial" panose="020B0604020202020204" pitchFamily="34" charset="0"/>
              <a:buChar char="•"/>
              <a:defRPr/>
            </a:pPr>
            <a:r>
              <a:rPr lang="sv-SE" dirty="0"/>
              <a:t>Befolkningen lever allt längre. </a:t>
            </a:r>
          </a:p>
          <a:p>
            <a:pPr marL="171399" indent="-171399" defTabSz="914126">
              <a:buFont typeface="Arial" panose="020B0604020202020204" pitchFamily="34" charset="0"/>
              <a:buChar char="•"/>
              <a:defRPr/>
            </a:pPr>
            <a:r>
              <a:rPr lang="sv-SE" dirty="0"/>
              <a:t>Antalet gamla och unga ökar dock snabbare än befolkningen i arbetsför ålder och under den kommande 10-årsperioden prognostiseras gruppen i ålder 80 år och äldre att öka med närmare 50 procent medan gruppen i arbetsför ålder bedöms öka med knappt 4 procent. </a:t>
            </a:r>
          </a:p>
          <a:p>
            <a:pPr marL="171399" indent="-171399" defTabSz="914126">
              <a:buFont typeface="Arial" panose="020B0604020202020204" pitchFamily="34" charset="0"/>
              <a:buChar char="•"/>
              <a:defRPr/>
            </a:pPr>
            <a:r>
              <a:rPr lang="sv-SE" dirty="0"/>
              <a:t>Den demografiska förändringen innebär stora utmaningar att finansiera och inte minst bemanna hälso- och sjukvårdens verksamheter. </a:t>
            </a:r>
          </a:p>
          <a:p>
            <a:pPr marL="171399" indent="-171399" defTabSz="914126">
              <a:buFont typeface="Arial" panose="020B0604020202020204" pitchFamily="34" charset="0"/>
              <a:buChar char="•"/>
              <a:defRPr/>
            </a:pPr>
            <a:r>
              <a:rPr lang="sv-SE" dirty="0"/>
              <a:t>Som en del av lösningen krävs att kommuner och regioner förändrar sina arbetssätt och att man gör det tillsammans.</a:t>
            </a:r>
          </a:p>
          <a:p>
            <a:pPr marL="171399" indent="-171399" defTabSz="914126">
              <a:buFont typeface="Arial" panose="020B0604020202020204" pitchFamily="34" charset="0"/>
              <a:buChar char="•"/>
              <a:defRPr/>
            </a:pPr>
            <a:r>
              <a:rPr lang="sv-SE" dirty="0"/>
              <a:t>Det handlar också om att värna en hälsosam arbetsmiljö för oss som medarbetare.</a:t>
            </a:r>
          </a:p>
          <a:p>
            <a:endParaRPr lang="sv-SE" dirty="0"/>
          </a:p>
        </p:txBody>
      </p:sp>
      <p:sp>
        <p:nvSpPr>
          <p:cNvPr id="4" name="Platshållare för bildnummer 3"/>
          <p:cNvSpPr>
            <a:spLocks noGrp="1"/>
          </p:cNvSpPr>
          <p:nvPr>
            <p:ph type="sldNum" sz="quarter" idx="10"/>
          </p:nvPr>
        </p:nvSpPr>
        <p:spPr/>
        <p:txBody>
          <a:bodyPr/>
          <a:lstStyle/>
          <a:p>
            <a:fld id="{A8FEEE50-C068-4CFE-88D2-7E8E5C4564BC}" type="slidenum">
              <a:rPr lang="sv-SE" smtClean="0"/>
              <a:t>4</a:t>
            </a:fld>
            <a:endParaRPr lang="sv-SE"/>
          </a:p>
        </p:txBody>
      </p:sp>
    </p:spTree>
    <p:extLst>
      <p:ext uri="{BB962C8B-B14F-4D97-AF65-F5344CB8AC3E}">
        <p14:creationId xmlns:p14="http://schemas.microsoft.com/office/powerpoint/2010/main" val="506673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cs typeface="Calibri"/>
            </a:endParaRPr>
          </a:p>
          <a:p>
            <a:r>
              <a:rPr lang="sv-SE" dirty="0"/>
              <a:t>Nära vård handlar mycket om att ändra fokus, ändra förhållningssätt. Här har vi fyra rörelser som vi behöver utgår från. </a:t>
            </a:r>
          </a:p>
          <a:p>
            <a:r>
              <a:rPr lang="sv-SE" dirty="0"/>
              <a:t>-   Från organisation till att fokusera på person och relation. </a:t>
            </a:r>
          </a:p>
          <a:p>
            <a:pPr marL="171399" indent="-171399">
              <a:buFontTx/>
              <a:buChar char="-"/>
            </a:pPr>
            <a:r>
              <a:rPr lang="sv-SE" dirty="0"/>
              <a:t>Vi kan inte betrakta patienten som en passiv mottagare, vi ska se patienten som en aktiv medskapare. Viktigt att involvera patienten.</a:t>
            </a:r>
          </a:p>
          <a:p>
            <a:pPr marL="171399" indent="-171399">
              <a:buFontTx/>
              <a:buChar char="-"/>
            </a:pPr>
            <a:r>
              <a:rPr lang="sv-SE" dirty="0"/>
              <a:t>Istället för att sitta och vänta på att någon söker upp oss utifrån behov, behöver vi jobba mer proaktivt och hälsofrämjande. </a:t>
            </a:r>
          </a:p>
          <a:p>
            <a:pPr marL="171399" indent="-171399">
              <a:buFontTx/>
              <a:buChar char="-"/>
            </a:pPr>
            <a:r>
              <a:rPr lang="sv-SE" dirty="0"/>
              <a:t>Vi behöver gå från isolerade vård och omsorgsinsatser till sammanhållet utifrån personens fokus. </a:t>
            </a:r>
          </a:p>
          <a:p>
            <a:r>
              <a:rPr lang="sv-SE" dirty="0"/>
              <a:t> </a:t>
            </a:r>
          </a:p>
          <a:p>
            <a:endParaRPr lang="sv-SE" dirty="0"/>
          </a:p>
          <a:p>
            <a:endParaRPr lang="sv-SE" dirty="0">
              <a:cs typeface="Calibri"/>
            </a:endParaRPr>
          </a:p>
        </p:txBody>
      </p:sp>
      <p:sp>
        <p:nvSpPr>
          <p:cNvPr id="4" name="Platshållare för bildnummer 3"/>
          <p:cNvSpPr>
            <a:spLocks noGrp="1"/>
          </p:cNvSpPr>
          <p:nvPr>
            <p:ph type="sldNum" sz="quarter" idx="10"/>
          </p:nvPr>
        </p:nvSpPr>
        <p:spPr/>
        <p:txBody>
          <a:bodyPr/>
          <a:lstStyle/>
          <a:p>
            <a:fld id="{BD0520DB-D3C5-4F7E-949D-D0F2B15069B2}" type="slidenum">
              <a:rPr lang="sv-SE" smtClean="0">
                <a:solidFill>
                  <a:prstClr val="black"/>
                </a:solidFill>
              </a:rPr>
              <a:pPr/>
              <a:t>5</a:t>
            </a:fld>
            <a:endParaRPr lang="sv-SE" dirty="0">
              <a:solidFill>
                <a:prstClr val="black"/>
              </a:solidFill>
            </a:endParaRPr>
          </a:p>
        </p:txBody>
      </p:sp>
    </p:spTree>
    <p:extLst>
      <p:ext uri="{BB962C8B-B14F-4D97-AF65-F5344CB8AC3E}">
        <p14:creationId xmlns:p14="http://schemas.microsoft.com/office/powerpoint/2010/main" val="1690482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Länets 14 kommuner och Region Norrbotten har tagit</a:t>
            </a:r>
            <a:r>
              <a:rPr lang="sv-SE" baseline="0" dirty="0"/>
              <a:t> fram denna gemensamma målbild</a:t>
            </a:r>
            <a:endParaRPr lang="sv-SE" dirty="0"/>
          </a:p>
          <a:p>
            <a:pPr marL="171399" indent="-171399">
              <a:buFont typeface="Arial" panose="020B0604020202020204" pitchFamily="34" charset="0"/>
              <a:buChar char="•"/>
            </a:pPr>
            <a:r>
              <a:rPr lang="sv-SE" dirty="0"/>
              <a:t>Varje blomblad = ett målområde</a:t>
            </a:r>
            <a:endParaRPr lang="sv-SE" dirty="0">
              <a:cs typeface="Calibri"/>
            </a:endParaRPr>
          </a:p>
          <a:p>
            <a:pPr marL="171399" indent="-171399">
              <a:buFont typeface="Arial" panose="020B0604020202020204" pitchFamily="34" charset="0"/>
              <a:buChar char="•"/>
            </a:pPr>
            <a:r>
              <a:rPr lang="sv-SE" dirty="0"/>
              <a:t>Vattenkannorna</a:t>
            </a:r>
            <a:r>
              <a:rPr lang="sv-SE" baseline="0" dirty="0"/>
              <a:t> symboliserar alla aktörer kring den enskilde som bidrar till att stödja hälsa och välbefinnande</a:t>
            </a:r>
            <a:endParaRPr lang="sv-SE" dirty="0">
              <a:cs typeface="Calibri"/>
            </a:endParaRPr>
          </a:p>
        </p:txBody>
      </p:sp>
      <p:sp>
        <p:nvSpPr>
          <p:cNvPr id="4" name="Platshållare för bildnummer 3"/>
          <p:cNvSpPr>
            <a:spLocks noGrp="1"/>
          </p:cNvSpPr>
          <p:nvPr>
            <p:ph type="sldNum" sz="quarter" idx="5"/>
          </p:nvPr>
        </p:nvSpPr>
        <p:spPr/>
        <p:txBody>
          <a:bodyPr/>
          <a:lstStyle/>
          <a:p>
            <a:fld id="{A8C8D16A-BC28-411F-ABF7-554E9A57354E}" type="slidenum">
              <a:rPr lang="sv-SE" smtClean="0">
                <a:solidFill>
                  <a:prstClr val="black"/>
                </a:solidFill>
              </a:rPr>
              <a:pPr/>
              <a:t>6</a:t>
            </a:fld>
            <a:endParaRPr lang="sv-SE" dirty="0">
              <a:solidFill>
                <a:prstClr val="black"/>
              </a:solidFill>
            </a:endParaRPr>
          </a:p>
        </p:txBody>
      </p:sp>
    </p:spTree>
    <p:extLst>
      <p:ext uri="{BB962C8B-B14F-4D97-AF65-F5344CB8AC3E}">
        <p14:creationId xmlns:p14="http://schemas.microsoft.com/office/powerpoint/2010/main" val="24235702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8C8D16A-BC28-411F-ABF7-554E9A57354E}" type="slidenum">
              <a:rPr lang="sv-SE" smtClean="0">
                <a:solidFill>
                  <a:prstClr val="black"/>
                </a:solidFill>
              </a:rPr>
              <a:pPr/>
              <a:t>7</a:t>
            </a:fld>
            <a:endParaRPr lang="sv-SE" dirty="0">
              <a:solidFill>
                <a:prstClr val="black"/>
              </a:solidFill>
            </a:endParaRPr>
          </a:p>
        </p:txBody>
      </p:sp>
    </p:spTree>
    <p:extLst>
      <p:ext uri="{BB962C8B-B14F-4D97-AF65-F5344CB8AC3E}">
        <p14:creationId xmlns:p14="http://schemas.microsoft.com/office/powerpoint/2010/main" val="1491574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FB0CB7F7-2DE7-442F-B621-87F2D8E04FE8}" type="slidenum">
              <a:rPr lang="sv-SE" smtClean="0"/>
              <a:t>8</a:t>
            </a:fld>
            <a:endParaRPr lang="sv-SE"/>
          </a:p>
        </p:txBody>
      </p:sp>
    </p:spTree>
    <p:extLst>
      <p:ext uri="{BB962C8B-B14F-4D97-AF65-F5344CB8AC3E}">
        <p14:creationId xmlns:p14="http://schemas.microsoft.com/office/powerpoint/2010/main" val="199558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FB0CB7F7-2DE7-442F-B621-87F2D8E04FE8}" type="slidenum">
              <a:rPr lang="sv-SE" smtClean="0"/>
              <a:t>9</a:t>
            </a:fld>
            <a:endParaRPr lang="sv-SE"/>
          </a:p>
        </p:txBody>
      </p:sp>
    </p:spTree>
    <p:extLst>
      <p:ext uri="{BB962C8B-B14F-4D97-AF65-F5344CB8AC3E}">
        <p14:creationId xmlns:p14="http://schemas.microsoft.com/office/powerpoint/2010/main" val="34106565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nual för mall">
    <p:spTree>
      <p:nvGrpSpPr>
        <p:cNvPr id="1" name=""/>
        <p:cNvGrpSpPr/>
        <p:nvPr/>
      </p:nvGrpSpPr>
      <p:grpSpPr>
        <a:xfrm>
          <a:off x="0" y="0"/>
          <a:ext cx="0" cy="0"/>
          <a:chOff x="0" y="0"/>
          <a:chExt cx="0" cy="0"/>
        </a:xfrm>
      </p:grpSpPr>
      <p:sp>
        <p:nvSpPr>
          <p:cNvPr id="4" name="Platshållare för text 12"/>
          <p:cNvSpPr txBox="1">
            <a:spLocks/>
          </p:cNvSpPr>
          <p:nvPr userDrawn="1"/>
        </p:nvSpPr>
        <p:spPr>
          <a:xfrm>
            <a:off x="1046759" y="1884385"/>
            <a:ext cx="3551646" cy="1027480"/>
          </a:xfrm>
          <a:prstGeom prst="rect">
            <a:avLst/>
          </a:prstGeom>
        </p:spPr>
        <p:txBody>
          <a:bodyPr/>
          <a:lstStyle>
            <a:lvl1pPr marL="285750" indent="-285750" algn="l" defTabSz="762000" rtl="0" eaLnBrk="1" fontAlgn="base" hangingPunct="1">
              <a:spcBef>
                <a:spcPct val="100000"/>
              </a:spcBef>
              <a:spcAft>
                <a:spcPct val="0"/>
              </a:spcAft>
              <a:buClr>
                <a:schemeClr val="tx2"/>
              </a:buClr>
              <a:buFont typeface="Arial" panose="020B0604020202020204" pitchFamily="34" charset="0"/>
              <a:buChar char="•"/>
              <a:defRPr sz="1600" baseline="0">
                <a:solidFill>
                  <a:schemeClr val="tx2"/>
                </a:solidFill>
                <a:latin typeface="Arial" panose="020B0604020202020204" pitchFamily="34" charset="0"/>
                <a:ea typeface="+mn-ea"/>
                <a:cs typeface="Arial" panose="020B0604020202020204" pitchFamily="34" charset="0"/>
              </a:defRPr>
            </a:lvl1pPr>
            <a:lvl2pPr marL="536575" indent="0" algn="l" defTabSz="762000" rtl="0" eaLnBrk="1" fontAlgn="base" hangingPunct="1">
              <a:spcBef>
                <a:spcPct val="20000"/>
              </a:spcBef>
              <a:spcAft>
                <a:spcPct val="0"/>
              </a:spcAft>
              <a:buClr>
                <a:schemeClr val="tx2"/>
              </a:buClr>
              <a:buSzPct val="80000"/>
              <a:buFont typeface="Arial" charset="0"/>
              <a:buNone/>
              <a:defRPr sz="1600">
                <a:solidFill>
                  <a:schemeClr val="tx2"/>
                </a:solidFill>
                <a:latin typeface="Arial" panose="020B0604020202020204" pitchFamily="34" charset="0"/>
                <a:cs typeface="Arial" panose="020B0604020202020204" pitchFamily="34" charset="0"/>
              </a:defRPr>
            </a:lvl2pPr>
            <a:lvl3pPr marL="180975" indent="-180975" algn="l" defTabSz="762000" rtl="0" eaLnBrk="1" fontAlgn="base" hangingPunct="1">
              <a:spcBef>
                <a:spcPct val="20000"/>
              </a:spcBef>
              <a:spcAft>
                <a:spcPct val="0"/>
              </a:spcAft>
              <a:buClr>
                <a:schemeClr val="tx2"/>
              </a:buClr>
              <a:buSzPct val="85000"/>
              <a:buFont typeface="Arial" charset="0"/>
              <a:buChar char="•"/>
              <a:defRPr sz="1600">
                <a:solidFill>
                  <a:schemeClr val="tx2"/>
                </a:solidFill>
                <a:latin typeface="Arial" panose="020B0604020202020204" pitchFamily="34" charset="0"/>
                <a:cs typeface="Arial" panose="020B0604020202020204" pitchFamily="34" charset="0"/>
              </a:defRPr>
            </a:lvl3pPr>
            <a:lvl4pPr marL="1790700" indent="-176213" algn="l" defTabSz="762000" rtl="0" eaLnBrk="1" fontAlgn="base" hangingPunct="1">
              <a:spcBef>
                <a:spcPct val="20000"/>
              </a:spcBef>
              <a:spcAft>
                <a:spcPct val="0"/>
              </a:spcAft>
              <a:buClr>
                <a:schemeClr val="tx2"/>
              </a:buClr>
              <a:buSzPct val="70000"/>
              <a:buFont typeface="Arial" charset="0"/>
              <a:buChar char="–"/>
              <a:defRPr sz="1600">
                <a:solidFill>
                  <a:schemeClr val="tx2"/>
                </a:solidFill>
                <a:latin typeface="Arial" panose="020B0604020202020204" pitchFamily="34" charset="0"/>
                <a:cs typeface="Arial" panose="020B0604020202020204" pitchFamily="34" charset="0"/>
              </a:defRPr>
            </a:lvl4pPr>
            <a:lvl5pPr marL="2154238" indent="-87313" algn="l" defTabSz="762000" rtl="0" eaLnBrk="1" fontAlgn="base" hangingPunct="1">
              <a:spcBef>
                <a:spcPct val="20000"/>
              </a:spcBef>
              <a:spcAft>
                <a:spcPct val="0"/>
              </a:spcAft>
              <a:buClr>
                <a:schemeClr val="tx2"/>
              </a:buClr>
              <a:buSzPct val="65000"/>
              <a:buFont typeface="Arial" charset="0"/>
              <a:buChar char="•"/>
              <a:defRPr sz="1600">
                <a:solidFill>
                  <a:schemeClr val="tx2"/>
                </a:solidFill>
                <a:latin typeface="Arial" panose="020B0604020202020204" pitchFamily="34" charset="0"/>
                <a:cs typeface="Arial" panose="020B0604020202020204" pitchFamily="34" charset="0"/>
              </a:defRPr>
            </a:lvl5pPr>
            <a:lvl6pPr marL="24384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6pPr>
            <a:lvl7pPr marL="28956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7pPr>
            <a:lvl8pPr marL="33528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8pPr>
            <a:lvl9pPr marL="38100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9pPr>
          </a:lstStyle>
          <a:p>
            <a:pPr marL="0" indent="0">
              <a:buClr>
                <a:srgbClr val="403D45"/>
              </a:buClr>
              <a:buFont typeface="Arial" panose="020B0604020202020204" pitchFamily="34" charset="0"/>
              <a:buNone/>
            </a:pPr>
            <a:r>
              <a:rPr lang="sv-SE" sz="1400" b="1" kern="0">
                <a:solidFill>
                  <a:srgbClr val="155697"/>
                </a:solidFill>
              </a:rPr>
              <a:t>Skapa ny sida</a:t>
            </a:r>
          </a:p>
          <a:p>
            <a:pPr>
              <a:spcBef>
                <a:spcPts val="160"/>
              </a:spcBef>
              <a:buClr>
                <a:srgbClr val="403D45"/>
              </a:buClr>
            </a:pPr>
            <a:r>
              <a:rPr lang="sv-SE" sz="1200" kern="0">
                <a:solidFill>
                  <a:srgbClr val="403D45"/>
                </a:solidFill>
              </a:rPr>
              <a:t>I menyn </a:t>
            </a:r>
            <a:r>
              <a:rPr lang="sv-SE" sz="1200" b="1" kern="0">
                <a:solidFill>
                  <a:srgbClr val="403D45"/>
                </a:solidFill>
              </a:rPr>
              <a:t>Start </a:t>
            </a:r>
            <a:r>
              <a:rPr lang="sv-SE" sz="1200" kern="0">
                <a:solidFill>
                  <a:srgbClr val="403D45"/>
                </a:solidFill>
              </a:rPr>
              <a:t>hittar du</a:t>
            </a:r>
            <a:r>
              <a:rPr lang="sv-SE" sz="1200" b="1" kern="0">
                <a:solidFill>
                  <a:srgbClr val="403D45"/>
                </a:solidFill>
              </a:rPr>
              <a:t> </a:t>
            </a:r>
            <a:r>
              <a:rPr lang="sv-SE" sz="1200" i="1" kern="0">
                <a:solidFill>
                  <a:srgbClr val="403D45"/>
                </a:solidFill>
              </a:rPr>
              <a:t>Ny bild</a:t>
            </a:r>
            <a:r>
              <a:rPr lang="sv-SE" sz="1200" kern="0">
                <a:solidFill>
                  <a:srgbClr val="403D45"/>
                </a:solidFill>
              </a:rPr>
              <a:t>. </a:t>
            </a:r>
          </a:p>
          <a:p>
            <a:pPr>
              <a:spcBef>
                <a:spcPts val="160"/>
              </a:spcBef>
              <a:buClr>
                <a:srgbClr val="403D45"/>
              </a:buClr>
            </a:pPr>
            <a:r>
              <a:rPr lang="sv-SE" sz="1200" kern="0">
                <a:solidFill>
                  <a:srgbClr val="403D45"/>
                </a:solidFill>
              </a:rPr>
              <a:t>Klicka på pilen och välj den </a:t>
            </a:r>
            <a:r>
              <a:rPr lang="sv-SE" sz="1200" kern="0" err="1">
                <a:solidFill>
                  <a:srgbClr val="403D45"/>
                </a:solidFill>
              </a:rPr>
              <a:t>sidmall</a:t>
            </a:r>
            <a:r>
              <a:rPr lang="sv-SE" sz="1200" kern="0">
                <a:solidFill>
                  <a:srgbClr val="403D45"/>
                </a:solidFill>
              </a:rPr>
              <a:t> du behöver.</a:t>
            </a:r>
            <a:endParaRPr lang="sv-SE" sz="1400" kern="0">
              <a:solidFill>
                <a:srgbClr val="403D45"/>
              </a:solidFill>
            </a:endParaRPr>
          </a:p>
          <a:p>
            <a:pPr>
              <a:buClr>
                <a:srgbClr val="403D45"/>
              </a:buClr>
            </a:pPr>
            <a:endParaRPr lang="sv-SE" sz="1400" kern="0">
              <a:solidFill>
                <a:srgbClr val="403D45"/>
              </a:solidFill>
            </a:endParaRPr>
          </a:p>
          <a:p>
            <a:pPr>
              <a:buClr>
                <a:srgbClr val="403D45"/>
              </a:buClr>
            </a:pPr>
            <a:endParaRPr lang="sv-SE" sz="1400" kern="0">
              <a:solidFill>
                <a:srgbClr val="403D45"/>
              </a:solidFill>
            </a:endParaRPr>
          </a:p>
          <a:p>
            <a:pPr>
              <a:buClr>
                <a:srgbClr val="403D45"/>
              </a:buClr>
            </a:pPr>
            <a:endParaRPr lang="sv-SE" sz="1400" kern="0">
              <a:solidFill>
                <a:srgbClr val="403D45"/>
              </a:solidFill>
            </a:endParaRPr>
          </a:p>
          <a:p>
            <a:pPr marL="228600" indent="-228600">
              <a:spcBef>
                <a:spcPts val="160"/>
              </a:spcBef>
              <a:buClr>
                <a:srgbClr val="403D45"/>
              </a:buClr>
              <a:buFont typeface="+mj-lt"/>
              <a:buAutoNum type="arabicPeriod"/>
              <a:defRPr/>
            </a:pPr>
            <a:endParaRPr lang="sv-SE" sz="1200" kern="0">
              <a:solidFill>
                <a:srgbClr val="403D45"/>
              </a:solidFill>
            </a:endParaRPr>
          </a:p>
          <a:p>
            <a:pPr marL="0" indent="0">
              <a:buClr>
                <a:srgbClr val="403D45"/>
              </a:buClr>
              <a:buFont typeface="Arial" panose="020B0604020202020204" pitchFamily="34" charset="0"/>
              <a:buNone/>
            </a:pPr>
            <a:endParaRPr lang="sv-SE" sz="1200" kern="0">
              <a:solidFill>
                <a:srgbClr val="403D45"/>
              </a:solidFill>
            </a:endParaRPr>
          </a:p>
          <a:p>
            <a:pPr marL="0" indent="0">
              <a:buClr>
                <a:srgbClr val="403D45"/>
              </a:buClr>
              <a:buFont typeface="Arial" panose="020B0604020202020204" pitchFamily="34" charset="0"/>
              <a:buNone/>
            </a:pPr>
            <a:endParaRPr lang="sv-SE" sz="1200" kern="0">
              <a:solidFill>
                <a:srgbClr val="403D45"/>
              </a:solidFill>
            </a:endParaRPr>
          </a:p>
          <a:p>
            <a:pPr marL="0" indent="0">
              <a:buClr>
                <a:srgbClr val="403D45"/>
              </a:buClr>
              <a:buFont typeface="Arial" panose="020B0604020202020204" pitchFamily="34" charset="0"/>
              <a:buNone/>
            </a:pPr>
            <a:endParaRPr lang="sv-SE" sz="1200" kern="0">
              <a:solidFill>
                <a:srgbClr val="403D45"/>
              </a:solidFill>
            </a:endParaRPr>
          </a:p>
          <a:p>
            <a:pPr marL="0" indent="0">
              <a:buClr>
                <a:srgbClr val="403D45"/>
              </a:buClr>
              <a:buFont typeface="Arial" panose="020B0604020202020204" pitchFamily="34" charset="0"/>
              <a:buNone/>
            </a:pPr>
            <a:endParaRPr lang="sv-SE" sz="1200" kern="0">
              <a:solidFill>
                <a:srgbClr val="403D45"/>
              </a:solidFill>
            </a:endParaRPr>
          </a:p>
          <a:p>
            <a:pPr>
              <a:buClr>
                <a:srgbClr val="403D45"/>
              </a:buClr>
            </a:pPr>
            <a:endParaRPr lang="sv-SE" sz="1400" kern="0">
              <a:solidFill>
                <a:srgbClr val="403D45"/>
              </a:solidFill>
            </a:endParaRPr>
          </a:p>
        </p:txBody>
      </p:sp>
      <p:sp>
        <p:nvSpPr>
          <p:cNvPr id="5" name="Rubrik 8"/>
          <p:cNvSpPr txBox="1">
            <a:spLocks/>
          </p:cNvSpPr>
          <p:nvPr userDrawn="1"/>
        </p:nvSpPr>
        <p:spPr>
          <a:xfrm>
            <a:off x="1034250" y="581288"/>
            <a:ext cx="5619750" cy="465534"/>
          </a:xfrm>
          <a:prstGeom prst="rect">
            <a:avLst/>
          </a:prstGeom>
        </p:spPr>
        <p:txBody>
          <a:bodyPr/>
          <a:lstStyle>
            <a:lvl1pPr algn="l" defTabSz="762000" rtl="0" eaLnBrk="1" fontAlgn="base" hangingPunct="1">
              <a:spcBef>
                <a:spcPct val="0"/>
              </a:spcBef>
              <a:spcAft>
                <a:spcPct val="0"/>
              </a:spcAft>
              <a:defRPr sz="2800" b="1">
                <a:solidFill>
                  <a:srgbClr val="0070C0"/>
                </a:solidFill>
                <a:latin typeface="+mj-lt"/>
                <a:ea typeface="+mj-ea"/>
                <a:cs typeface="+mj-cs"/>
              </a:defRPr>
            </a:lvl1pPr>
            <a:lvl2pPr algn="l" defTabSz="762000" rtl="0" eaLnBrk="1" fontAlgn="base" hangingPunct="1">
              <a:spcBef>
                <a:spcPct val="0"/>
              </a:spcBef>
              <a:spcAft>
                <a:spcPct val="0"/>
              </a:spcAft>
              <a:defRPr sz="3400">
                <a:solidFill>
                  <a:schemeClr val="tx1"/>
                </a:solidFill>
                <a:latin typeface="Arial" charset="0"/>
              </a:defRPr>
            </a:lvl2pPr>
            <a:lvl3pPr algn="l" defTabSz="762000" rtl="0" eaLnBrk="1" fontAlgn="base" hangingPunct="1">
              <a:spcBef>
                <a:spcPct val="0"/>
              </a:spcBef>
              <a:spcAft>
                <a:spcPct val="0"/>
              </a:spcAft>
              <a:defRPr sz="3400">
                <a:solidFill>
                  <a:schemeClr val="tx1"/>
                </a:solidFill>
                <a:latin typeface="Arial" charset="0"/>
              </a:defRPr>
            </a:lvl3pPr>
            <a:lvl4pPr algn="l" defTabSz="762000" rtl="0" eaLnBrk="1" fontAlgn="base" hangingPunct="1">
              <a:spcBef>
                <a:spcPct val="0"/>
              </a:spcBef>
              <a:spcAft>
                <a:spcPct val="0"/>
              </a:spcAft>
              <a:defRPr sz="3400">
                <a:solidFill>
                  <a:schemeClr val="tx1"/>
                </a:solidFill>
                <a:latin typeface="Arial" charset="0"/>
              </a:defRPr>
            </a:lvl4pPr>
            <a:lvl5pPr algn="l" defTabSz="762000" rtl="0" eaLnBrk="1" fontAlgn="base" hangingPunct="1">
              <a:spcBef>
                <a:spcPct val="0"/>
              </a:spcBef>
              <a:spcAft>
                <a:spcPct val="0"/>
              </a:spcAft>
              <a:defRPr sz="3400">
                <a:solidFill>
                  <a:schemeClr val="tx1"/>
                </a:solidFill>
                <a:latin typeface="Arial" charset="0"/>
              </a:defRPr>
            </a:lvl5pPr>
            <a:lvl6pPr marL="457200" algn="l" defTabSz="762000" rtl="0" eaLnBrk="1" fontAlgn="base" hangingPunct="1">
              <a:spcBef>
                <a:spcPct val="0"/>
              </a:spcBef>
              <a:spcAft>
                <a:spcPct val="0"/>
              </a:spcAft>
              <a:defRPr sz="3400">
                <a:solidFill>
                  <a:srgbClr val="0D68B0"/>
                </a:solidFill>
                <a:latin typeface="Arial" charset="0"/>
              </a:defRPr>
            </a:lvl6pPr>
            <a:lvl7pPr marL="914400" algn="l" defTabSz="762000" rtl="0" eaLnBrk="1" fontAlgn="base" hangingPunct="1">
              <a:spcBef>
                <a:spcPct val="0"/>
              </a:spcBef>
              <a:spcAft>
                <a:spcPct val="0"/>
              </a:spcAft>
              <a:defRPr sz="3400">
                <a:solidFill>
                  <a:srgbClr val="0D68B0"/>
                </a:solidFill>
                <a:latin typeface="Arial" charset="0"/>
              </a:defRPr>
            </a:lvl7pPr>
            <a:lvl8pPr marL="1371600" algn="l" defTabSz="762000" rtl="0" eaLnBrk="1" fontAlgn="base" hangingPunct="1">
              <a:spcBef>
                <a:spcPct val="0"/>
              </a:spcBef>
              <a:spcAft>
                <a:spcPct val="0"/>
              </a:spcAft>
              <a:defRPr sz="3400">
                <a:solidFill>
                  <a:srgbClr val="0D68B0"/>
                </a:solidFill>
                <a:latin typeface="Arial" charset="0"/>
              </a:defRPr>
            </a:lvl8pPr>
            <a:lvl9pPr marL="1828800" algn="l" defTabSz="762000" rtl="0" eaLnBrk="1" fontAlgn="base" hangingPunct="1">
              <a:spcBef>
                <a:spcPct val="0"/>
              </a:spcBef>
              <a:spcAft>
                <a:spcPct val="0"/>
              </a:spcAft>
              <a:defRPr sz="3400">
                <a:solidFill>
                  <a:srgbClr val="0D68B0"/>
                </a:solidFill>
                <a:latin typeface="Arial" charset="0"/>
              </a:defRPr>
            </a:lvl9pPr>
          </a:lstStyle>
          <a:p>
            <a:r>
              <a:rPr lang="sv-SE" kern="0"/>
              <a:t>Våra nya mallar</a:t>
            </a:r>
          </a:p>
        </p:txBody>
      </p:sp>
      <p:grpSp>
        <p:nvGrpSpPr>
          <p:cNvPr id="17" name="Grupp 16"/>
          <p:cNvGrpSpPr/>
          <p:nvPr userDrawn="1"/>
        </p:nvGrpSpPr>
        <p:grpSpPr>
          <a:xfrm>
            <a:off x="1153326" y="2947015"/>
            <a:ext cx="1761936" cy="992330"/>
            <a:chOff x="1545535" y="1656085"/>
            <a:chExt cx="1990725" cy="1085850"/>
          </a:xfrm>
        </p:grpSpPr>
        <p:pic>
          <p:nvPicPr>
            <p:cNvPr id="6" name="Bildobjekt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45535" y="1656085"/>
              <a:ext cx="1990725" cy="1085850"/>
            </a:xfrm>
            <a:prstGeom prst="rect">
              <a:avLst/>
            </a:prstGeom>
            <a:ln>
              <a:solidFill>
                <a:schemeClr val="tx1"/>
              </a:solidFill>
            </a:ln>
          </p:spPr>
        </p:pic>
        <p:sp>
          <p:nvSpPr>
            <p:cNvPr id="2" name="Ellips 1"/>
            <p:cNvSpPr/>
            <p:nvPr userDrawn="1"/>
          </p:nvSpPr>
          <p:spPr bwMode="auto">
            <a:xfrm>
              <a:off x="2647464" y="2404704"/>
              <a:ext cx="152380" cy="152380"/>
            </a:xfrm>
            <a:prstGeom prst="ellipse">
              <a:avLst/>
            </a:prstGeom>
            <a:noFill/>
            <a:ln w="12700" cap="flat" cmpd="sng" algn="ctr">
              <a:solidFill>
                <a:schemeClr val="accent4"/>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sv-SE" sz="2600">
                <a:solidFill>
                  <a:srgbClr val="000000"/>
                </a:solidFill>
              </a:endParaRPr>
            </a:p>
          </p:txBody>
        </p:sp>
      </p:grpSp>
      <p:grpSp>
        <p:nvGrpSpPr>
          <p:cNvPr id="49" name="Grupp 48"/>
          <p:cNvGrpSpPr/>
          <p:nvPr userDrawn="1"/>
        </p:nvGrpSpPr>
        <p:grpSpPr>
          <a:xfrm>
            <a:off x="4584348" y="2911864"/>
            <a:ext cx="1761936" cy="999291"/>
            <a:chOff x="1563890" y="3912629"/>
            <a:chExt cx="1990725" cy="1085850"/>
          </a:xfrm>
        </p:grpSpPr>
        <p:pic>
          <p:nvPicPr>
            <p:cNvPr id="30" name="Bildobjekt 2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63890" y="3912629"/>
              <a:ext cx="1990725" cy="1085850"/>
            </a:xfrm>
            <a:prstGeom prst="rect">
              <a:avLst/>
            </a:prstGeom>
            <a:ln>
              <a:solidFill>
                <a:schemeClr val="tx1"/>
              </a:solidFill>
            </a:ln>
          </p:spPr>
        </p:pic>
        <p:sp>
          <p:nvSpPr>
            <p:cNvPr id="44" name="Rektangel 43"/>
            <p:cNvSpPr/>
            <p:nvPr userDrawn="1"/>
          </p:nvSpPr>
          <p:spPr bwMode="auto">
            <a:xfrm>
              <a:off x="2802016" y="4183582"/>
              <a:ext cx="736413" cy="215328"/>
            </a:xfrm>
            <a:prstGeom prst="rect">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sv-SE" sz="2600">
                <a:noFill/>
              </a:endParaRPr>
            </a:p>
          </p:txBody>
        </p:sp>
      </p:grpSp>
      <p:sp>
        <p:nvSpPr>
          <p:cNvPr id="15" name="Rektangel 14"/>
          <p:cNvSpPr/>
          <p:nvPr userDrawn="1"/>
        </p:nvSpPr>
        <p:spPr>
          <a:xfrm>
            <a:off x="4501299" y="1884384"/>
            <a:ext cx="4572000" cy="913070"/>
          </a:xfrm>
          <a:prstGeom prst="rect">
            <a:avLst/>
          </a:prstGeom>
        </p:spPr>
        <p:txBody>
          <a:bodyPr>
            <a:spAutoFit/>
          </a:bodyPr>
          <a:lstStyle/>
          <a:p>
            <a:r>
              <a:rPr lang="sv-SE" sz="1400" b="1" kern="0">
                <a:solidFill>
                  <a:srgbClr val="155697"/>
                </a:solidFill>
              </a:rPr>
              <a:t>Ändra mall på en befintlig sida</a:t>
            </a:r>
          </a:p>
          <a:p>
            <a:pPr marL="171450" indent="-171450">
              <a:spcBef>
                <a:spcPts val="160"/>
              </a:spcBef>
              <a:buFont typeface="Arial" panose="020B0604020202020204" pitchFamily="34" charset="0"/>
              <a:buChar char="•"/>
            </a:pPr>
            <a:r>
              <a:rPr lang="sv-SE" sz="1200" kern="0">
                <a:solidFill>
                  <a:srgbClr val="000000"/>
                </a:solidFill>
              </a:rPr>
              <a:t>Markera den sida i presentationen som du </a:t>
            </a:r>
            <a:br>
              <a:rPr lang="sv-SE" sz="1200" kern="0">
                <a:solidFill>
                  <a:srgbClr val="000000"/>
                </a:solidFill>
              </a:rPr>
            </a:br>
            <a:r>
              <a:rPr lang="sv-SE" sz="1200" kern="0">
                <a:solidFill>
                  <a:srgbClr val="000000"/>
                </a:solidFill>
              </a:rPr>
              <a:t>vill byta </a:t>
            </a:r>
            <a:r>
              <a:rPr lang="sv-SE" sz="1200" kern="0" err="1">
                <a:solidFill>
                  <a:srgbClr val="000000"/>
                </a:solidFill>
              </a:rPr>
              <a:t>sidmall</a:t>
            </a:r>
            <a:r>
              <a:rPr lang="sv-SE" sz="1200" kern="0">
                <a:solidFill>
                  <a:srgbClr val="000000"/>
                </a:solidFill>
              </a:rPr>
              <a:t> på. </a:t>
            </a:r>
          </a:p>
          <a:p>
            <a:pPr marL="171450" indent="-171450" defTabSz="762000" fontAlgn="base">
              <a:spcBef>
                <a:spcPts val="160"/>
              </a:spcBef>
              <a:spcAft>
                <a:spcPct val="0"/>
              </a:spcAft>
              <a:buClr>
                <a:srgbClr val="403D45"/>
              </a:buClr>
              <a:buFont typeface="Arial" panose="020B0604020202020204" pitchFamily="34" charset="0"/>
              <a:buChar char="•"/>
              <a:defRPr/>
            </a:pPr>
            <a:r>
              <a:rPr lang="sv-SE" sz="1200" kern="0">
                <a:solidFill>
                  <a:srgbClr val="000000"/>
                </a:solidFill>
              </a:rPr>
              <a:t>Gå upp till menyn </a:t>
            </a:r>
            <a:r>
              <a:rPr lang="sv-SE" sz="1200" b="1" kern="0">
                <a:solidFill>
                  <a:srgbClr val="000000"/>
                </a:solidFill>
              </a:rPr>
              <a:t>Start </a:t>
            </a:r>
            <a:r>
              <a:rPr lang="sv-SE" sz="1200" kern="0">
                <a:solidFill>
                  <a:srgbClr val="000000"/>
                </a:solidFill>
              </a:rPr>
              <a:t>och välj</a:t>
            </a:r>
            <a:r>
              <a:rPr lang="sv-SE" sz="1200" b="1" kern="0">
                <a:solidFill>
                  <a:srgbClr val="000000"/>
                </a:solidFill>
              </a:rPr>
              <a:t> </a:t>
            </a:r>
            <a:r>
              <a:rPr lang="sv-SE" sz="1200" i="1" kern="0">
                <a:solidFill>
                  <a:srgbClr val="000000"/>
                </a:solidFill>
              </a:rPr>
              <a:t>Layout</a:t>
            </a:r>
            <a:r>
              <a:rPr lang="sv-SE" sz="1200" kern="0">
                <a:solidFill>
                  <a:srgbClr val="000000"/>
                </a:solidFill>
              </a:rPr>
              <a:t>. </a:t>
            </a:r>
          </a:p>
        </p:txBody>
      </p:sp>
      <p:sp>
        <p:nvSpPr>
          <p:cNvPr id="11" name="Platshållare för text 12"/>
          <p:cNvSpPr txBox="1">
            <a:spLocks/>
          </p:cNvSpPr>
          <p:nvPr userDrawn="1"/>
        </p:nvSpPr>
        <p:spPr>
          <a:xfrm>
            <a:off x="1051491" y="1139021"/>
            <a:ext cx="6419585" cy="691441"/>
          </a:xfrm>
          <a:prstGeom prst="rect">
            <a:avLst/>
          </a:prstGeom>
        </p:spPr>
        <p:txBody>
          <a:bodyPr/>
          <a:lstStyle>
            <a:lvl1pPr marL="285750" indent="-285750" algn="l" defTabSz="762000" rtl="0" eaLnBrk="1" fontAlgn="base" hangingPunct="1">
              <a:spcBef>
                <a:spcPct val="100000"/>
              </a:spcBef>
              <a:spcAft>
                <a:spcPct val="0"/>
              </a:spcAft>
              <a:buClr>
                <a:schemeClr val="tx2"/>
              </a:buClr>
              <a:buFont typeface="Arial" panose="020B0604020202020204" pitchFamily="34" charset="0"/>
              <a:buChar char="•"/>
              <a:defRPr sz="1600" baseline="0">
                <a:solidFill>
                  <a:schemeClr val="tx2"/>
                </a:solidFill>
                <a:latin typeface="Arial" panose="020B0604020202020204" pitchFamily="34" charset="0"/>
                <a:ea typeface="+mn-ea"/>
                <a:cs typeface="Arial" panose="020B0604020202020204" pitchFamily="34" charset="0"/>
              </a:defRPr>
            </a:lvl1pPr>
            <a:lvl2pPr marL="536575" indent="0" algn="l" defTabSz="762000" rtl="0" eaLnBrk="1" fontAlgn="base" hangingPunct="1">
              <a:spcBef>
                <a:spcPct val="20000"/>
              </a:spcBef>
              <a:spcAft>
                <a:spcPct val="0"/>
              </a:spcAft>
              <a:buClr>
                <a:schemeClr val="tx2"/>
              </a:buClr>
              <a:buSzPct val="80000"/>
              <a:buFont typeface="Arial" charset="0"/>
              <a:buNone/>
              <a:defRPr sz="1600">
                <a:solidFill>
                  <a:schemeClr val="tx2"/>
                </a:solidFill>
                <a:latin typeface="Arial" panose="020B0604020202020204" pitchFamily="34" charset="0"/>
                <a:cs typeface="Arial" panose="020B0604020202020204" pitchFamily="34" charset="0"/>
              </a:defRPr>
            </a:lvl2pPr>
            <a:lvl3pPr marL="180975" indent="-180975" algn="l" defTabSz="762000" rtl="0" eaLnBrk="1" fontAlgn="base" hangingPunct="1">
              <a:spcBef>
                <a:spcPct val="20000"/>
              </a:spcBef>
              <a:spcAft>
                <a:spcPct val="0"/>
              </a:spcAft>
              <a:buClr>
                <a:schemeClr val="tx2"/>
              </a:buClr>
              <a:buSzPct val="85000"/>
              <a:buFont typeface="Arial" charset="0"/>
              <a:buChar char="•"/>
              <a:defRPr sz="1600">
                <a:solidFill>
                  <a:schemeClr val="tx2"/>
                </a:solidFill>
                <a:latin typeface="Arial" panose="020B0604020202020204" pitchFamily="34" charset="0"/>
                <a:cs typeface="Arial" panose="020B0604020202020204" pitchFamily="34" charset="0"/>
              </a:defRPr>
            </a:lvl3pPr>
            <a:lvl4pPr marL="1790700" indent="-176213" algn="l" defTabSz="762000" rtl="0" eaLnBrk="1" fontAlgn="base" hangingPunct="1">
              <a:spcBef>
                <a:spcPct val="20000"/>
              </a:spcBef>
              <a:spcAft>
                <a:spcPct val="0"/>
              </a:spcAft>
              <a:buClr>
                <a:schemeClr val="tx2"/>
              </a:buClr>
              <a:buSzPct val="70000"/>
              <a:buFont typeface="Arial" charset="0"/>
              <a:buChar char="–"/>
              <a:defRPr sz="1600">
                <a:solidFill>
                  <a:schemeClr val="tx2"/>
                </a:solidFill>
                <a:latin typeface="Arial" panose="020B0604020202020204" pitchFamily="34" charset="0"/>
                <a:cs typeface="Arial" panose="020B0604020202020204" pitchFamily="34" charset="0"/>
              </a:defRPr>
            </a:lvl4pPr>
            <a:lvl5pPr marL="2154238" indent="-87313" algn="l" defTabSz="762000" rtl="0" eaLnBrk="1" fontAlgn="base" hangingPunct="1">
              <a:spcBef>
                <a:spcPct val="20000"/>
              </a:spcBef>
              <a:spcAft>
                <a:spcPct val="0"/>
              </a:spcAft>
              <a:buClr>
                <a:schemeClr val="tx2"/>
              </a:buClr>
              <a:buSzPct val="65000"/>
              <a:buFont typeface="Arial" charset="0"/>
              <a:buChar char="•"/>
              <a:defRPr sz="1600">
                <a:solidFill>
                  <a:schemeClr val="tx2"/>
                </a:solidFill>
                <a:latin typeface="Arial" panose="020B0604020202020204" pitchFamily="34" charset="0"/>
                <a:cs typeface="Arial" panose="020B0604020202020204" pitchFamily="34" charset="0"/>
              </a:defRPr>
            </a:lvl5pPr>
            <a:lvl6pPr marL="24384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6pPr>
            <a:lvl7pPr marL="28956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7pPr>
            <a:lvl8pPr marL="33528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8pPr>
            <a:lvl9pPr marL="38100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9pPr>
          </a:lstStyle>
          <a:p>
            <a:pPr marL="0" indent="0">
              <a:spcBef>
                <a:spcPts val="160"/>
              </a:spcBef>
              <a:buClr>
                <a:srgbClr val="403D45"/>
              </a:buClr>
              <a:buFont typeface="Arial" panose="020B0604020202020204" pitchFamily="34" charset="0"/>
              <a:buNone/>
            </a:pPr>
            <a:r>
              <a:rPr lang="sv-SE" sz="1200" b="1" kern="0">
                <a:solidFill>
                  <a:srgbClr val="403D45"/>
                </a:solidFill>
              </a:rPr>
              <a:t>Det finns två gemensamma powerpointmallar för organisationen, en blå och en vit. Du hittar båda i VIS. Avsändaren är Region Norrbotten, oavsett vilken division vi tillhör. Använd de befintliga sidmallarna (layout) så långt det är möjligt.</a:t>
            </a:r>
            <a:endParaRPr lang="sv-SE" sz="1400" kern="0">
              <a:solidFill>
                <a:srgbClr val="403D45"/>
              </a:solidFill>
            </a:endParaRPr>
          </a:p>
        </p:txBody>
      </p:sp>
    </p:spTree>
    <p:extLst>
      <p:ext uri="{BB962C8B-B14F-4D97-AF65-F5344CB8AC3E}">
        <p14:creationId xmlns:p14="http://schemas.microsoft.com/office/powerpoint/2010/main" val="1065137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 Helbild">
    <p:spTree>
      <p:nvGrpSpPr>
        <p:cNvPr id="1" name=""/>
        <p:cNvGrpSpPr/>
        <p:nvPr/>
      </p:nvGrpSpPr>
      <p:grpSpPr>
        <a:xfrm>
          <a:off x="0" y="0"/>
          <a:ext cx="0" cy="0"/>
          <a:chOff x="0" y="0"/>
          <a:chExt cx="0" cy="0"/>
        </a:xfrm>
      </p:grpSpPr>
      <p:sp>
        <p:nvSpPr>
          <p:cNvPr id="4" name="Platshållare för bild 9"/>
          <p:cNvSpPr>
            <a:spLocks noGrp="1"/>
          </p:cNvSpPr>
          <p:nvPr>
            <p:ph type="pic" sz="quarter" idx="13"/>
          </p:nvPr>
        </p:nvSpPr>
        <p:spPr>
          <a:xfrm>
            <a:off x="0" y="8467"/>
            <a:ext cx="9144000" cy="5151966"/>
          </a:xfrm>
          <a:prstGeom prst="rect">
            <a:avLst/>
          </a:prstGeom>
        </p:spPr>
        <p:txBody>
          <a:bodyPr/>
          <a:lstStyle>
            <a:lvl1pPr>
              <a:defRPr/>
            </a:lvl1pPr>
          </a:lstStyle>
          <a:p>
            <a:r>
              <a:rPr lang="sv-SE"/>
              <a:t>Klicka på ikonen för att lägga till en bild</a:t>
            </a:r>
          </a:p>
        </p:txBody>
      </p:sp>
    </p:spTree>
    <p:extLst>
      <p:ext uri="{BB962C8B-B14F-4D97-AF65-F5344CB8AC3E}">
        <p14:creationId xmlns:p14="http://schemas.microsoft.com/office/powerpoint/2010/main" val="3811924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 Helbild med text ovanpå">
    <p:spTree>
      <p:nvGrpSpPr>
        <p:cNvPr id="1" name=""/>
        <p:cNvGrpSpPr/>
        <p:nvPr/>
      </p:nvGrpSpPr>
      <p:grpSpPr>
        <a:xfrm>
          <a:off x="0" y="0"/>
          <a:ext cx="0" cy="0"/>
          <a:chOff x="0" y="0"/>
          <a:chExt cx="0" cy="0"/>
        </a:xfrm>
      </p:grpSpPr>
      <p:sp>
        <p:nvSpPr>
          <p:cNvPr id="4" name="Platshållare för bild 9"/>
          <p:cNvSpPr>
            <a:spLocks noGrp="1"/>
          </p:cNvSpPr>
          <p:nvPr>
            <p:ph type="pic" sz="quarter" idx="13"/>
          </p:nvPr>
        </p:nvSpPr>
        <p:spPr>
          <a:xfrm>
            <a:off x="0" y="0"/>
            <a:ext cx="9144000" cy="5151966"/>
          </a:xfrm>
          <a:prstGeom prst="rect">
            <a:avLst/>
          </a:prstGeom>
        </p:spPr>
        <p:txBody>
          <a:bodyPr/>
          <a:lstStyle>
            <a:lvl1pPr>
              <a:defRPr/>
            </a:lvl1pPr>
          </a:lstStyle>
          <a:p>
            <a:r>
              <a:rPr lang="sv-SE"/>
              <a:t>Klicka på ikonen för att lägga till en bild</a:t>
            </a:r>
          </a:p>
        </p:txBody>
      </p:sp>
      <p:sp>
        <p:nvSpPr>
          <p:cNvPr id="2" name="Rubrik 1"/>
          <p:cNvSpPr>
            <a:spLocks noGrp="1"/>
          </p:cNvSpPr>
          <p:nvPr>
            <p:ph type="title"/>
          </p:nvPr>
        </p:nvSpPr>
        <p:spPr>
          <a:xfrm>
            <a:off x="762001" y="734616"/>
            <a:ext cx="3590925" cy="2065734"/>
          </a:xfrm>
          <a:prstGeom prst="rect">
            <a:avLst/>
          </a:prstGeom>
        </p:spPr>
        <p:txBody>
          <a:bodyPr/>
          <a:lstStyle>
            <a:lvl1pPr>
              <a:lnSpc>
                <a:spcPct val="110000"/>
              </a:lnSpc>
              <a:defRPr sz="2400" b="1">
                <a:solidFill>
                  <a:schemeClr val="bg1"/>
                </a:solidFill>
              </a:defRPr>
            </a:lvl1pPr>
          </a:lstStyle>
          <a:p>
            <a:r>
              <a:rPr lang="sv-SE"/>
              <a:t>Klicka här för att ändra mall för rubrikformat</a:t>
            </a:r>
          </a:p>
        </p:txBody>
      </p:sp>
    </p:spTree>
    <p:extLst>
      <p:ext uri="{BB962C8B-B14F-4D97-AF65-F5344CB8AC3E}">
        <p14:creationId xmlns:p14="http://schemas.microsoft.com/office/powerpoint/2010/main" val="3346850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60089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143000" y="841772"/>
            <a:ext cx="6858000" cy="1790700"/>
          </a:xfrm>
        </p:spPr>
        <p:txBody>
          <a:bodyPr anchor="b"/>
          <a:lstStyle>
            <a:lvl1pPr algn="ctr">
              <a:defRPr sz="4500"/>
            </a:lvl1pPr>
          </a:lstStyle>
          <a:p>
            <a:r>
              <a:rPr lang="sv-SE"/>
              <a:t>Klicka här för att ändra format</a:t>
            </a:r>
          </a:p>
        </p:txBody>
      </p:sp>
      <p:sp>
        <p:nvSpPr>
          <p:cNvPr id="3" name="Underrubrik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a:t>Klicka om du vill redigera mall för underrubrikformat</a:t>
            </a:r>
          </a:p>
        </p:txBody>
      </p:sp>
      <p:sp>
        <p:nvSpPr>
          <p:cNvPr id="4" name="Platshållare för datum 3"/>
          <p:cNvSpPr>
            <a:spLocks noGrp="1"/>
          </p:cNvSpPr>
          <p:nvPr>
            <p:ph type="dt" sz="half" idx="10"/>
          </p:nvPr>
        </p:nvSpPr>
        <p:spPr/>
        <p:txBody>
          <a:bodyPr/>
          <a:lstStyle/>
          <a:p>
            <a:fld id="{EB85B929-1F4A-48C3-A6E9-98B82C20EFAD}" type="datetimeFigureOut">
              <a:rPr lang="sv-SE" smtClean="0">
                <a:solidFill>
                  <a:prstClr val="black">
                    <a:tint val="75000"/>
                  </a:prstClr>
                </a:solidFill>
              </a:rPr>
              <a:pPr/>
              <a:t>2022-08-29</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DB1FE650-1F31-4C5A-8020-C830D0E12BCA}"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4848758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EB85B929-1F4A-48C3-A6E9-98B82C20EFAD}" type="datetimeFigureOut">
              <a:rPr lang="sv-SE" smtClean="0">
                <a:solidFill>
                  <a:prstClr val="black">
                    <a:tint val="75000"/>
                  </a:prstClr>
                </a:solidFill>
              </a:rPr>
              <a:pPr/>
              <a:t>2022-08-29</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DB1FE650-1F31-4C5A-8020-C830D0E12BCA}"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8875117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23888" y="1282304"/>
            <a:ext cx="7886700" cy="2139553"/>
          </a:xfrm>
        </p:spPr>
        <p:txBody>
          <a:bodyPr anchor="b"/>
          <a:lstStyle>
            <a:lvl1pPr>
              <a:defRPr sz="4500"/>
            </a:lvl1pPr>
          </a:lstStyle>
          <a:p>
            <a:r>
              <a:rPr lang="sv-SE"/>
              <a:t>Klicka här för att ändra format</a:t>
            </a:r>
          </a:p>
        </p:txBody>
      </p:sp>
      <p:sp>
        <p:nvSpPr>
          <p:cNvPr id="3" name="Platshållare för text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EB85B929-1F4A-48C3-A6E9-98B82C20EFAD}" type="datetimeFigureOut">
              <a:rPr lang="sv-SE" smtClean="0">
                <a:solidFill>
                  <a:prstClr val="black">
                    <a:tint val="75000"/>
                  </a:prstClr>
                </a:solidFill>
              </a:rPr>
              <a:pPr/>
              <a:t>2022-08-29</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DB1FE650-1F31-4C5A-8020-C830D0E12BCA}"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26777887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628650" y="1369219"/>
            <a:ext cx="3886200" cy="3263504"/>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29150" y="1369219"/>
            <a:ext cx="3886200" cy="3263504"/>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EB85B929-1F4A-48C3-A6E9-98B82C20EFAD}" type="datetimeFigureOut">
              <a:rPr lang="sv-SE" smtClean="0">
                <a:solidFill>
                  <a:prstClr val="black">
                    <a:tint val="75000"/>
                  </a:prstClr>
                </a:solidFill>
              </a:rPr>
              <a:pPr/>
              <a:t>2022-08-29</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DB1FE650-1F31-4C5A-8020-C830D0E12BCA}"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20711901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29841" y="273844"/>
            <a:ext cx="7886700" cy="994172"/>
          </a:xfrm>
        </p:spPr>
        <p:txBody>
          <a:bodyPr/>
          <a:lstStyle/>
          <a:p>
            <a:r>
              <a:rPr lang="sv-SE"/>
              <a:t>Klicka här för att ändra format</a:t>
            </a:r>
          </a:p>
        </p:txBody>
      </p:sp>
      <p:sp>
        <p:nvSpPr>
          <p:cNvPr id="3" name="Platshållare för text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Redigera format för bakgrundstext</a:t>
            </a:r>
          </a:p>
        </p:txBody>
      </p:sp>
      <p:sp>
        <p:nvSpPr>
          <p:cNvPr id="4" name="Platshållare för innehåll 3"/>
          <p:cNvSpPr>
            <a:spLocks noGrp="1"/>
          </p:cNvSpPr>
          <p:nvPr>
            <p:ph sz="half" idx="2"/>
          </p:nvPr>
        </p:nvSpPr>
        <p:spPr>
          <a:xfrm>
            <a:off x="629842" y="1878806"/>
            <a:ext cx="3868340" cy="2763441"/>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Redigera format för bakgrundstext</a:t>
            </a:r>
          </a:p>
        </p:txBody>
      </p:sp>
      <p:sp>
        <p:nvSpPr>
          <p:cNvPr id="6" name="Platshållare för innehåll 5"/>
          <p:cNvSpPr>
            <a:spLocks noGrp="1"/>
          </p:cNvSpPr>
          <p:nvPr>
            <p:ph sz="quarter" idx="4"/>
          </p:nvPr>
        </p:nvSpPr>
        <p:spPr>
          <a:xfrm>
            <a:off x="4629150" y="1878806"/>
            <a:ext cx="3887391" cy="2763441"/>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EB85B929-1F4A-48C3-A6E9-98B82C20EFAD}" type="datetimeFigureOut">
              <a:rPr lang="sv-SE" smtClean="0">
                <a:solidFill>
                  <a:prstClr val="black">
                    <a:tint val="75000"/>
                  </a:prstClr>
                </a:solidFill>
              </a:rPr>
              <a:pPr/>
              <a:t>2022-08-29</a:t>
            </a:fld>
            <a:endParaRPr lang="sv-SE">
              <a:solidFill>
                <a:prstClr val="black">
                  <a:tint val="75000"/>
                </a:prstClr>
              </a:solidFill>
            </a:endParaRPr>
          </a:p>
        </p:txBody>
      </p:sp>
      <p:sp>
        <p:nvSpPr>
          <p:cNvPr id="8" name="Platshållare för sidfot 7"/>
          <p:cNvSpPr>
            <a:spLocks noGrp="1"/>
          </p:cNvSpPr>
          <p:nvPr>
            <p:ph type="ftr" sz="quarter" idx="11"/>
          </p:nvPr>
        </p:nvSpPr>
        <p:spPr/>
        <p:txBody>
          <a:bodyPr/>
          <a:lstStyle/>
          <a:p>
            <a:endParaRPr lang="sv-SE">
              <a:solidFill>
                <a:prstClr val="black">
                  <a:tint val="75000"/>
                </a:prstClr>
              </a:solidFill>
            </a:endParaRPr>
          </a:p>
        </p:txBody>
      </p:sp>
      <p:sp>
        <p:nvSpPr>
          <p:cNvPr id="9" name="Platshållare för bildnummer 8"/>
          <p:cNvSpPr>
            <a:spLocks noGrp="1"/>
          </p:cNvSpPr>
          <p:nvPr>
            <p:ph type="sldNum" sz="quarter" idx="12"/>
          </p:nvPr>
        </p:nvSpPr>
        <p:spPr/>
        <p:txBody>
          <a:bodyPr/>
          <a:lstStyle/>
          <a:p>
            <a:fld id="{DB1FE650-1F31-4C5A-8020-C830D0E12BCA}"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37177717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EB85B929-1F4A-48C3-A6E9-98B82C20EFAD}" type="datetimeFigureOut">
              <a:rPr lang="sv-SE" smtClean="0">
                <a:solidFill>
                  <a:prstClr val="black">
                    <a:tint val="75000"/>
                  </a:prstClr>
                </a:solidFill>
              </a:rPr>
              <a:pPr/>
              <a:t>2022-08-29</a:t>
            </a:fld>
            <a:endParaRPr lang="sv-SE">
              <a:solidFill>
                <a:prstClr val="black">
                  <a:tint val="75000"/>
                </a:prstClr>
              </a:solidFill>
            </a:endParaRPr>
          </a:p>
        </p:txBody>
      </p:sp>
      <p:sp>
        <p:nvSpPr>
          <p:cNvPr id="4" name="Platshållare för sidfot 3"/>
          <p:cNvSpPr>
            <a:spLocks noGrp="1"/>
          </p:cNvSpPr>
          <p:nvPr>
            <p:ph type="ftr" sz="quarter" idx="11"/>
          </p:nvPr>
        </p:nvSpPr>
        <p:spPr/>
        <p:txBody>
          <a:bodyPr/>
          <a:lstStyle/>
          <a:p>
            <a:endParaRPr lang="sv-SE">
              <a:solidFill>
                <a:prstClr val="black">
                  <a:tint val="75000"/>
                </a:prstClr>
              </a:solidFill>
            </a:endParaRPr>
          </a:p>
        </p:txBody>
      </p:sp>
      <p:sp>
        <p:nvSpPr>
          <p:cNvPr id="5" name="Platshållare för bildnummer 4"/>
          <p:cNvSpPr>
            <a:spLocks noGrp="1"/>
          </p:cNvSpPr>
          <p:nvPr>
            <p:ph type="sldNum" sz="quarter" idx="12"/>
          </p:nvPr>
        </p:nvSpPr>
        <p:spPr/>
        <p:txBody>
          <a:bodyPr/>
          <a:lstStyle/>
          <a:p>
            <a:fld id="{DB1FE650-1F31-4C5A-8020-C830D0E12BCA}"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32649930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EB85B929-1F4A-48C3-A6E9-98B82C20EFAD}" type="datetimeFigureOut">
              <a:rPr lang="sv-SE" smtClean="0">
                <a:solidFill>
                  <a:prstClr val="black">
                    <a:tint val="75000"/>
                  </a:prstClr>
                </a:solidFill>
              </a:rPr>
              <a:pPr/>
              <a:t>2022-08-29</a:t>
            </a:fld>
            <a:endParaRPr lang="sv-SE">
              <a:solidFill>
                <a:prstClr val="black">
                  <a:tint val="75000"/>
                </a:prstClr>
              </a:solidFill>
            </a:endParaRPr>
          </a:p>
        </p:txBody>
      </p:sp>
      <p:sp>
        <p:nvSpPr>
          <p:cNvPr id="3" name="Platshållare för sidfot 2"/>
          <p:cNvSpPr>
            <a:spLocks noGrp="1"/>
          </p:cNvSpPr>
          <p:nvPr>
            <p:ph type="ftr" sz="quarter" idx="11"/>
          </p:nvPr>
        </p:nvSpPr>
        <p:spPr/>
        <p:txBody>
          <a:bodyPr/>
          <a:lstStyle/>
          <a:p>
            <a:endParaRPr lang="sv-SE">
              <a:solidFill>
                <a:prstClr val="black">
                  <a:tint val="75000"/>
                </a:prstClr>
              </a:solidFill>
            </a:endParaRPr>
          </a:p>
        </p:txBody>
      </p:sp>
      <p:sp>
        <p:nvSpPr>
          <p:cNvPr id="4" name="Platshållare för bildnummer 3"/>
          <p:cNvSpPr>
            <a:spLocks noGrp="1"/>
          </p:cNvSpPr>
          <p:nvPr>
            <p:ph type="sldNum" sz="quarter" idx="12"/>
          </p:nvPr>
        </p:nvSpPr>
        <p:spPr/>
        <p:txBody>
          <a:bodyPr/>
          <a:lstStyle/>
          <a:p>
            <a:fld id="{DB1FE650-1F31-4C5A-8020-C830D0E12BCA}"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2287342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 Titel &amp; presentatör">
    <p:spTree>
      <p:nvGrpSpPr>
        <p:cNvPr id="1" name=""/>
        <p:cNvGrpSpPr/>
        <p:nvPr/>
      </p:nvGrpSpPr>
      <p:grpSpPr>
        <a:xfrm>
          <a:off x="0" y="0"/>
          <a:ext cx="0" cy="0"/>
          <a:chOff x="0" y="0"/>
          <a:chExt cx="0" cy="0"/>
        </a:xfrm>
      </p:grpSpPr>
      <p:sp>
        <p:nvSpPr>
          <p:cNvPr id="7" name="Rubrik 1"/>
          <p:cNvSpPr>
            <a:spLocks noGrp="1"/>
          </p:cNvSpPr>
          <p:nvPr>
            <p:ph type="title"/>
          </p:nvPr>
        </p:nvSpPr>
        <p:spPr>
          <a:xfrm>
            <a:off x="1319002" y="1084333"/>
            <a:ext cx="6497905" cy="1011503"/>
          </a:xfrm>
          <a:prstGeom prst="rect">
            <a:avLst/>
          </a:prstGeom>
        </p:spPr>
        <p:txBody>
          <a:bodyPr anchor="b"/>
          <a:lstStyle>
            <a:lvl1pPr algn="ctr">
              <a:defRPr sz="3200" b="1">
                <a:solidFill>
                  <a:srgbClr val="0070C0"/>
                </a:solidFill>
              </a:defRPr>
            </a:lvl1pPr>
          </a:lstStyle>
          <a:p>
            <a:r>
              <a:rPr lang="sv-SE"/>
              <a:t>Klicka här för att ändra mall för rubrikformat</a:t>
            </a:r>
          </a:p>
        </p:txBody>
      </p:sp>
      <p:sp>
        <p:nvSpPr>
          <p:cNvPr id="8" name="Platshållare för text 12"/>
          <p:cNvSpPr>
            <a:spLocks noGrp="1"/>
          </p:cNvSpPr>
          <p:nvPr>
            <p:ph type="body" sz="quarter" idx="14"/>
          </p:nvPr>
        </p:nvSpPr>
        <p:spPr>
          <a:xfrm>
            <a:off x="1319002" y="2127489"/>
            <a:ext cx="6505997" cy="688539"/>
          </a:xfrm>
          <a:prstGeom prst="rect">
            <a:avLst/>
          </a:prstGeom>
        </p:spPr>
        <p:txBody>
          <a:bodyPr anchor="ctr"/>
          <a:lstStyle>
            <a:lvl1pPr marL="0" indent="0" algn="ctr">
              <a:buNone/>
              <a:defRPr sz="2000" b="0">
                <a:latin typeface="Arial" panose="020B0604020202020204" pitchFamily="34" charset="0"/>
                <a:cs typeface="Arial" panose="020B0604020202020204" pitchFamily="34" charset="0"/>
              </a:defRPr>
            </a:lvl1pPr>
            <a:lvl2pPr>
              <a:defRPr sz="16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stStyle>
          <a:p>
            <a:pPr lvl="0"/>
            <a:r>
              <a:rPr lang="sv-SE"/>
              <a:t>Klicka här för att ändra format på bakgrundstexten</a:t>
            </a:r>
          </a:p>
        </p:txBody>
      </p:sp>
    </p:spTree>
    <p:extLst>
      <p:ext uri="{BB962C8B-B14F-4D97-AF65-F5344CB8AC3E}">
        <p14:creationId xmlns:p14="http://schemas.microsoft.com/office/powerpoint/2010/main" val="36699809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342900"/>
            <a:ext cx="2949178" cy="1200150"/>
          </a:xfrm>
        </p:spPr>
        <p:txBody>
          <a:bodyPr anchor="b"/>
          <a:lstStyle>
            <a:lvl1pPr>
              <a:defRPr sz="2400"/>
            </a:lvl1pPr>
          </a:lstStyle>
          <a:p>
            <a:r>
              <a:rPr lang="sv-SE"/>
              <a:t>Klicka här för att ändra format</a:t>
            </a:r>
          </a:p>
        </p:txBody>
      </p:sp>
      <p:sp>
        <p:nvSpPr>
          <p:cNvPr id="3" name="Platshållare för innehåll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EB85B929-1F4A-48C3-A6E9-98B82C20EFAD}" type="datetimeFigureOut">
              <a:rPr lang="sv-SE" smtClean="0">
                <a:solidFill>
                  <a:prstClr val="black">
                    <a:tint val="75000"/>
                  </a:prstClr>
                </a:solidFill>
              </a:rPr>
              <a:pPr/>
              <a:t>2022-08-29</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DB1FE650-1F31-4C5A-8020-C830D0E12BCA}"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3514692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342900"/>
            <a:ext cx="2949178" cy="1200150"/>
          </a:xfrm>
        </p:spPr>
        <p:txBody>
          <a:bodyPr anchor="b"/>
          <a:lstStyle>
            <a:lvl1pPr>
              <a:defRPr sz="2400"/>
            </a:lvl1pPr>
          </a:lstStyle>
          <a:p>
            <a:r>
              <a:rPr lang="sv-SE"/>
              <a:t>Klicka här för att ändra format</a:t>
            </a:r>
          </a:p>
        </p:txBody>
      </p:sp>
      <p:sp>
        <p:nvSpPr>
          <p:cNvPr id="3" name="Platshållare för bild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sv-SE"/>
          </a:p>
        </p:txBody>
      </p:sp>
      <p:sp>
        <p:nvSpPr>
          <p:cNvPr id="4" name="Platshållare för text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EB85B929-1F4A-48C3-A6E9-98B82C20EFAD}" type="datetimeFigureOut">
              <a:rPr lang="sv-SE" smtClean="0">
                <a:solidFill>
                  <a:prstClr val="black">
                    <a:tint val="75000"/>
                  </a:prstClr>
                </a:solidFill>
              </a:rPr>
              <a:pPr/>
              <a:t>2022-08-29</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DB1FE650-1F31-4C5A-8020-C830D0E12BCA}"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2619968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EB85B929-1F4A-48C3-A6E9-98B82C20EFAD}" type="datetimeFigureOut">
              <a:rPr lang="sv-SE" smtClean="0">
                <a:solidFill>
                  <a:prstClr val="black">
                    <a:tint val="75000"/>
                  </a:prstClr>
                </a:solidFill>
              </a:rPr>
              <a:pPr/>
              <a:t>2022-08-29</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DB1FE650-1F31-4C5A-8020-C830D0E12BCA}"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35788562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543675" y="273844"/>
            <a:ext cx="1971675" cy="4358879"/>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628650" y="273844"/>
            <a:ext cx="5800725" cy="4358879"/>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EB85B929-1F4A-48C3-A6E9-98B82C20EFAD}" type="datetimeFigureOut">
              <a:rPr lang="sv-SE" smtClean="0">
                <a:solidFill>
                  <a:prstClr val="black">
                    <a:tint val="75000"/>
                  </a:prstClr>
                </a:solidFill>
              </a:rPr>
              <a:pPr/>
              <a:t>2022-08-29</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DB1FE650-1F31-4C5A-8020-C830D0E12BCA}"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4738041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Rubrik &amp; text">
    <p:spTree>
      <p:nvGrpSpPr>
        <p:cNvPr id="1" name=""/>
        <p:cNvGrpSpPr/>
        <p:nvPr/>
      </p:nvGrpSpPr>
      <p:grpSpPr>
        <a:xfrm>
          <a:off x="0" y="0"/>
          <a:ext cx="0" cy="0"/>
          <a:chOff x="0" y="0"/>
          <a:chExt cx="0" cy="0"/>
        </a:xfrm>
      </p:grpSpPr>
      <p:sp>
        <p:nvSpPr>
          <p:cNvPr id="11" name="Rubrik 8"/>
          <p:cNvSpPr>
            <a:spLocks noGrp="1"/>
          </p:cNvSpPr>
          <p:nvPr>
            <p:ph type="title"/>
          </p:nvPr>
        </p:nvSpPr>
        <p:spPr>
          <a:xfrm>
            <a:off x="1592723" y="384371"/>
            <a:ext cx="5978095" cy="834016"/>
          </a:xfrm>
          <a:prstGeom prst="rect">
            <a:avLst/>
          </a:prstGeom>
        </p:spPr>
        <p:txBody>
          <a:bodyPr anchor="b" anchorCtr="0"/>
          <a:lstStyle>
            <a:lvl1pPr>
              <a:defRPr sz="2400" b="1" baseline="0">
                <a:solidFill>
                  <a:srgbClr val="0070C0"/>
                </a:solidFill>
              </a:defRPr>
            </a:lvl1pPr>
          </a:lstStyle>
          <a:p>
            <a:r>
              <a:rPr lang="sv-SE"/>
              <a:t>Klicka här för att ändra format</a:t>
            </a:r>
            <a:endParaRPr lang="sv-SE" dirty="0"/>
          </a:p>
        </p:txBody>
      </p:sp>
      <p:sp>
        <p:nvSpPr>
          <p:cNvPr id="16" name="Platshållare för innehåll 2"/>
          <p:cNvSpPr>
            <a:spLocks noGrp="1"/>
          </p:cNvSpPr>
          <p:nvPr>
            <p:ph sz="half" idx="1"/>
          </p:nvPr>
        </p:nvSpPr>
        <p:spPr>
          <a:xfrm>
            <a:off x="1592722" y="1314954"/>
            <a:ext cx="5978096" cy="3049084"/>
          </a:xfrm>
          <a:prstGeom prst="rect">
            <a:avLst/>
          </a:prstGeom>
        </p:spPr>
        <p:txBody>
          <a:bodyPr/>
          <a:lstStyle>
            <a:lvl1pPr marL="285743" indent="-285743">
              <a:lnSpc>
                <a:spcPct val="110000"/>
              </a:lnSpc>
              <a:spcBef>
                <a:spcPts val="800"/>
              </a:spcBef>
              <a:buFont typeface="Arial" panose="020B0604020202020204" pitchFamily="34" charset="0"/>
              <a:buChar char="•"/>
              <a:defRPr sz="1600">
                <a:latin typeface="+mn-lt"/>
              </a:defRPr>
            </a:lvl1pPr>
            <a:lvl2pPr marL="822305" indent="-285743">
              <a:buFont typeface="Arial" panose="020B0604020202020204" pitchFamily="34" charset="0"/>
              <a:buChar cha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p:txBody>
      </p:sp>
    </p:spTree>
    <p:extLst>
      <p:ext uri="{BB962C8B-B14F-4D97-AF65-F5344CB8AC3E}">
        <p14:creationId xmlns:p14="http://schemas.microsoft.com/office/powerpoint/2010/main" val="1481882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Rubrik &amp; text">
    <p:spTree>
      <p:nvGrpSpPr>
        <p:cNvPr id="1" name=""/>
        <p:cNvGrpSpPr/>
        <p:nvPr/>
      </p:nvGrpSpPr>
      <p:grpSpPr>
        <a:xfrm>
          <a:off x="0" y="0"/>
          <a:ext cx="0" cy="0"/>
          <a:chOff x="0" y="0"/>
          <a:chExt cx="0" cy="0"/>
        </a:xfrm>
      </p:grpSpPr>
      <p:sp>
        <p:nvSpPr>
          <p:cNvPr id="11" name="Rubrik 8"/>
          <p:cNvSpPr>
            <a:spLocks noGrp="1"/>
          </p:cNvSpPr>
          <p:nvPr>
            <p:ph type="title"/>
          </p:nvPr>
        </p:nvSpPr>
        <p:spPr>
          <a:xfrm>
            <a:off x="1592722" y="384370"/>
            <a:ext cx="5978095" cy="834016"/>
          </a:xfrm>
          <a:prstGeom prst="rect">
            <a:avLst/>
          </a:prstGeom>
        </p:spPr>
        <p:txBody>
          <a:bodyPr anchor="b" anchorCtr="0"/>
          <a:lstStyle>
            <a:lvl1pPr>
              <a:defRPr sz="2400" b="1" baseline="0">
                <a:solidFill>
                  <a:srgbClr val="0070C0"/>
                </a:solidFill>
              </a:defRPr>
            </a:lvl1pPr>
          </a:lstStyle>
          <a:p>
            <a:r>
              <a:rPr lang="sv-SE"/>
              <a:t>Klicka här för att ändra mall för rubrikformat</a:t>
            </a:r>
          </a:p>
        </p:txBody>
      </p:sp>
      <p:sp>
        <p:nvSpPr>
          <p:cNvPr id="16" name="Platshållare för innehåll 2"/>
          <p:cNvSpPr>
            <a:spLocks noGrp="1"/>
          </p:cNvSpPr>
          <p:nvPr>
            <p:ph sz="half" idx="1"/>
          </p:nvPr>
        </p:nvSpPr>
        <p:spPr>
          <a:xfrm>
            <a:off x="1592722" y="1314954"/>
            <a:ext cx="5978096" cy="3049084"/>
          </a:xfrm>
          <a:prstGeom prst="rect">
            <a:avLst/>
          </a:prstGeom>
        </p:spPr>
        <p:txBody>
          <a:bodyPr/>
          <a:lstStyle>
            <a:lvl1pPr marL="285750" indent="-285750">
              <a:lnSpc>
                <a:spcPct val="110000"/>
              </a:lnSpc>
              <a:spcBef>
                <a:spcPts val="800"/>
              </a:spcBef>
              <a:buFont typeface="Arial" panose="020B0604020202020204" pitchFamily="34" charset="0"/>
              <a:buChar char="•"/>
              <a:defRPr sz="1600">
                <a:latin typeface="+mn-lt"/>
              </a:defRPr>
            </a:lvl1pPr>
            <a:lvl2pPr marL="822325" indent="-285750">
              <a:buFont typeface="Arial" panose="020B0604020202020204" pitchFamily="34" charset="0"/>
              <a:buChar cha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p:txBody>
      </p:sp>
    </p:spTree>
    <p:extLst>
      <p:ext uri="{BB962C8B-B14F-4D97-AF65-F5344CB8AC3E}">
        <p14:creationId xmlns:p14="http://schemas.microsoft.com/office/powerpoint/2010/main" val="3456199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Bara figur eller bild">
    <p:spTree>
      <p:nvGrpSpPr>
        <p:cNvPr id="1" name=""/>
        <p:cNvGrpSpPr/>
        <p:nvPr/>
      </p:nvGrpSpPr>
      <p:grpSpPr>
        <a:xfrm>
          <a:off x="0" y="0"/>
          <a:ext cx="0" cy="0"/>
          <a:chOff x="0" y="0"/>
          <a:chExt cx="0" cy="0"/>
        </a:xfrm>
      </p:grpSpPr>
      <p:sp>
        <p:nvSpPr>
          <p:cNvPr id="16" name="Platshållare för innehåll 2"/>
          <p:cNvSpPr>
            <a:spLocks noGrp="1"/>
          </p:cNvSpPr>
          <p:nvPr>
            <p:ph sz="half" idx="1"/>
          </p:nvPr>
        </p:nvSpPr>
        <p:spPr>
          <a:xfrm>
            <a:off x="1134534" y="355600"/>
            <a:ext cx="6917266" cy="4008437"/>
          </a:xfrm>
          <a:prstGeom prst="rect">
            <a:avLst/>
          </a:prstGeom>
        </p:spPr>
        <p:txBody>
          <a:bodyPr/>
          <a:lstStyle>
            <a:lvl1pPr marL="0" indent="0">
              <a:lnSpc>
                <a:spcPct val="110000"/>
              </a:lnSpc>
              <a:spcBef>
                <a:spcPts val="800"/>
              </a:spcBef>
              <a:buFont typeface="Arial" panose="020B0604020202020204" pitchFamily="34" charset="0"/>
              <a:buNone/>
              <a:defRPr sz="1600">
                <a:latin typeface="+mn-lt"/>
              </a:defRPr>
            </a:lvl1pPr>
            <a:lvl2pPr marL="822325" indent="-285750">
              <a:buFont typeface="Arial" panose="020B0604020202020204" pitchFamily="34" charset="0"/>
              <a:buChar cha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p:txBody>
      </p:sp>
    </p:spTree>
    <p:extLst>
      <p:ext uri="{BB962C8B-B14F-4D97-AF65-F5344CB8AC3E}">
        <p14:creationId xmlns:p14="http://schemas.microsoft.com/office/powerpoint/2010/main" val="2977594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Figur och bildtext">
    <p:spTree>
      <p:nvGrpSpPr>
        <p:cNvPr id="1" name=""/>
        <p:cNvGrpSpPr/>
        <p:nvPr/>
      </p:nvGrpSpPr>
      <p:grpSpPr>
        <a:xfrm>
          <a:off x="0" y="0"/>
          <a:ext cx="0" cy="0"/>
          <a:chOff x="0" y="0"/>
          <a:chExt cx="0" cy="0"/>
        </a:xfrm>
      </p:grpSpPr>
      <p:sp>
        <p:nvSpPr>
          <p:cNvPr id="11" name="Rubrik 8"/>
          <p:cNvSpPr>
            <a:spLocks noGrp="1"/>
          </p:cNvSpPr>
          <p:nvPr>
            <p:ph type="title"/>
          </p:nvPr>
        </p:nvSpPr>
        <p:spPr>
          <a:xfrm>
            <a:off x="5494493" y="439043"/>
            <a:ext cx="3197701" cy="607580"/>
          </a:xfrm>
          <a:prstGeom prst="rect">
            <a:avLst/>
          </a:prstGeom>
        </p:spPr>
        <p:txBody>
          <a:bodyPr anchor="b" anchorCtr="0"/>
          <a:lstStyle>
            <a:lvl1pPr>
              <a:defRPr sz="2000" b="1" baseline="0">
                <a:solidFill>
                  <a:srgbClr val="0070C0"/>
                </a:solidFill>
              </a:defRPr>
            </a:lvl1pPr>
          </a:lstStyle>
          <a:p>
            <a:r>
              <a:rPr lang="sv-SE"/>
              <a:t>Klicka här för att ändra mall för rubrikformat</a:t>
            </a:r>
          </a:p>
        </p:txBody>
      </p:sp>
      <p:sp>
        <p:nvSpPr>
          <p:cNvPr id="5" name="Platshållare för innehåll 2"/>
          <p:cNvSpPr>
            <a:spLocks noGrp="1"/>
          </p:cNvSpPr>
          <p:nvPr>
            <p:ph sz="half" idx="1"/>
          </p:nvPr>
        </p:nvSpPr>
        <p:spPr>
          <a:xfrm>
            <a:off x="525982" y="440267"/>
            <a:ext cx="4879497" cy="3923771"/>
          </a:xfrm>
          <a:prstGeom prst="rect">
            <a:avLst/>
          </a:prstGeom>
        </p:spPr>
        <p:txBody>
          <a:bodyPr/>
          <a:lstStyle>
            <a:lvl1pPr marL="0" indent="0">
              <a:spcBef>
                <a:spcPts val="800"/>
              </a:spcBef>
              <a:buFont typeface="Arial" panose="020B0604020202020204" pitchFamily="34" charset="0"/>
              <a:buNone/>
              <a:defRPr sz="1600" baseline="0">
                <a:latin typeface="+mn-lt"/>
              </a:defRPr>
            </a:lvl1pPr>
            <a:lvl2pPr marL="536575" indent="0">
              <a:buNone/>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p:txBody>
      </p:sp>
      <p:sp>
        <p:nvSpPr>
          <p:cNvPr id="6" name="Platshållare för innehåll 2"/>
          <p:cNvSpPr>
            <a:spLocks noGrp="1"/>
          </p:cNvSpPr>
          <p:nvPr>
            <p:ph sz="half" idx="10"/>
          </p:nvPr>
        </p:nvSpPr>
        <p:spPr>
          <a:xfrm>
            <a:off x="5494492" y="1065562"/>
            <a:ext cx="3212538" cy="3298475"/>
          </a:xfrm>
          <a:prstGeom prst="rect">
            <a:avLst/>
          </a:prstGeom>
        </p:spPr>
        <p:txBody>
          <a:bodyPr/>
          <a:lstStyle>
            <a:lvl1pPr marL="285750" indent="-285750">
              <a:lnSpc>
                <a:spcPct val="110000"/>
              </a:lnSpc>
              <a:spcBef>
                <a:spcPts val="800"/>
              </a:spcBef>
              <a:buFont typeface="Arial" panose="020B0604020202020204" pitchFamily="34" charset="0"/>
              <a:buChar char="•"/>
              <a:defRPr sz="1600">
                <a:latin typeface="+mn-lt"/>
              </a:defRPr>
            </a:lvl1pPr>
            <a:lvl2pPr marL="822325" indent="-285750">
              <a:buFont typeface="Arial" panose="020B0604020202020204" pitchFamily="34" charset="0"/>
              <a:buChar cha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p:txBody>
      </p:sp>
    </p:spTree>
    <p:extLst>
      <p:ext uri="{BB962C8B-B14F-4D97-AF65-F5344CB8AC3E}">
        <p14:creationId xmlns:p14="http://schemas.microsoft.com/office/powerpoint/2010/main" val="3138414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 Foto &amp; Text">
    <p:spTree>
      <p:nvGrpSpPr>
        <p:cNvPr id="1" name=""/>
        <p:cNvGrpSpPr/>
        <p:nvPr/>
      </p:nvGrpSpPr>
      <p:grpSpPr>
        <a:xfrm>
          <a:off x="0" y="0"/>
          <a:ext cx="0" cy="0"/>
          <a:chOff x="0" y="0"/>
          <a:chExt cx="0" cy="0"/>
        </a:xfrm>
      </p:grpSpPr>
      <p:sp>
        <p:nvSpPr>
          <p:cNvPr id="3" name="Rektangel 2"/>
          <p:cNvSpPr/>
          <p:nvPr userDrawn="1"/>
        </p:nvSpPr>
        <p:spPr>
          <a:xfrm>
            <a:off x="495300" y="2585971"/>
            <a:ext cx="2009775" cy="938719"/>
          </a:xfrm>
          <a:prstGeom prst="rect">
            <a:avLst/>
          </a:prstGeom>
        </p:spPr>
        <p:txBody>
          <a:bodyPr wrap="square">
            <a:spAutoFit/>
          </a:bodyPr>
          <a:lstStyle/>
          <a:p>
            <a:r>
              <a:rPr lang="sv-SE" sz="1100">
                <a:solidFill>
                  <a:srgbClr val="000000"/>
                </a:solidFill>
              </a:rPr>
              <a:t>OBS! Om du behöver justera bilden inom ramen – dubbelklicka på bilden och välj verktyget ”Beskär” som dyker upp i menyn. </a:t>
            </a:r>
          </a:p>
        </p:txBody>
      </p:sp>
      <p:sp>
        <p:nvSpPr>
          <p:cNvPr id="2" name="Rubrik 1"/>
          <p:cNvSpPr>
            <a:spLocks noGrp="1"/>
          </p:cNvSpPr>
          <p:nvPr>
            <p:ph type="title"/>
          </p:nvPr>
        </p:nvSpPr>
        <p:spPr>
          <a:xfrm>
            <a:off x="3238500" y="258945"/>
            <a:ext cx="5295900" cy="825388"/>
          </a:xfrm>
          <a:prstGeom prst="rect">
            <a:avLst/>
          </a:prstGeom>
        </p:spPr>
        <p:txBody>
          <a:bodyPr anchor="b"/>
          <a:lstStyle>
            <a:lvl1pPr>
              <a:defRPr sz="2400" b="1">
                <a:solidFill>
                  <a:srgbClr val="0070C0"/>
                </a:solidFill>
              </a:defRPr>
            </a:lvl1pPr>
          </a:lstStyle>
          <a:p>
            <a:r>
              <a:rPr lang="sv-SE"/>
              <a:t>Klicka här för att ändra mall för rubrikformat</a:t>
            </a:r>
          </a:p>
        </p:txBody>
      </p:sp>
      <p:sp>
        <p:nvSpPr>
          <p:cNvPr id="10" name="Platshållare för bild 9"/>
          <p:cNvSpPr>
            <a:spLocks noGrp="1"/>
          </p:cNvSpPr>
          <p:nvPr>
            <p:ph type="pic" sz="quarter" idx="13"/>
          </p:nvPr>
        </p:nvSpPr>
        <p:spPr>
          <a:xfrm>
            <a:off x="0" y="-1"/>
            <a:ext cx="2857500" cy="5143501"/>
          </a:xfrm>
          <a:prstGeom prst="rect">
            <a:avLst/>
          </a:prstGeom>
        </p:spPr>
        <p:txBody>
          <a:bodyPr/>
          <a:lstStyle>
            <a:lvl1pPr>
              <a:defRPr/>
            </a:lvl1pPr>
          </a:lstStyle>
          <a:p>
            <a:r>
              <a:rPr lang="sv-SE"/>
              <a:t>Klicka på ikonen för att lägga till en bild</a:t>
            </a:r>
          </a:p>
        </p:txBody>
      </p:sp>
      <p:sp>
        <p:nvSpPr>
          <p:cNvPr id="6" name="Platshållare för innehåll 2"/>
          <p:cNvSpPr>
            <a:spLocks noGrp="1"/>
          </p:cNvSpPr>
          <p:nvPr>
            <p:ph sz="half" idx="10"/>
          </p:nvPr>
        </p:nvSpPr>
        <p:spPr>
          <a:xfrm>
            <a:off x="3234389" y="1168401"/>
            <a:ext cx="5300190" cy="3195638"/>
          </a:xfrm>
          <a:prstGeom prst="rect">
            <a:avLst/>
          </a:prstGeom>
        </p:spPr>
        <p:txBody>
          <a:bodyPr/>
          <a:lstStyle>
            <a:lvl1pPr marL="285750" indent="-285750">
              <a:lnSpc>
                <a:spcPct val="110000"/>
              </a:lnSpc>
              <a:spcBef>
                <a:spcPts val="800"/>
              </a:spcBef>
              <a:buFont typeface="Arial" panose="020B0604020202020204" pitchFamily="34" charset="0"/>
              <a:buChar char="•"/>
              <a:defRPr sz="1600">
                <a:latin typeface="+mn-lt"/>
              </a:defRPr>
            </a:lvl1pPr>
            <a:lvl2pPr marL="822325" indent="-285750">
              <a:buFont typeface="Arial" panose="020B0604020202020204" pitchFamily="34" charset="0"/>
              <a:buChar cha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p:txBody>
      </p:sp>
    </p:spTree>
    <p:extLst>
      <p:ext uri="{BB962C8B-B14F-4D97-AF65-F5344CB8AC3E}">
        <p14:creationId xmlns:p14="http://schemas.microsoft.com/office/powerpoint/2010/main" val="1898922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 Jämförelse">
    <p:spTree>
      <p:nvGrpSpPr>
        <p:cNvPr id="1" name=""/>
        <p:cNvGrpSpPr/>
        <p:nvPr/>
      </p:nvGrpSpPr>
      <p:grpSpPr>
        <a:xfrm>
          <a:off x="0" y="0"/>
          <a:ext cx="0" cy="0"/>
          <a:chOff x="0" y="0"/>
          <a:chExt cx="0" cy="0"/>
        </a:xfrm>
      </p:grpSpPr>
      <p:sp>
        <p:nvSpPr>
          <p:cNvPr id="3" name="Title 1"/>
          <p:cNvSpPr>
            <a:spLocks noGrp="1"/>
          </p:cNvSpPr>
          <p:nvPr>
            <p:ph type="title"/>
          </p:nvPr>
        </p:nvSpPr>
        <p:spPr>
          <a:xfrm>
            <a:off x="672448" y="348300"/>
            <a:ext cx="7550022" cy="742660"/>
          </a:xfrm>
          <a:prstGeom prst="rect">
            <a:avLst/>
          </a:prstGeom>
        </p:spPr>
        <p:txBody>
          <a:bodyPr anchor="ctr" anchorCtr="0"/>
          <a:lstStyle>
            <a:lvl1pPr algn="l">
              <a:defRPr sz="2400" b="1">
                <a:solidFill>
                  <a:srgbClr val="0070C0"/>
                </a:solidFill>
              </a:defRPr>
            </a:lvl1pPr>
          </a:lstStyle>
          <a:p>
            <a:r>
              <a:rPr lang="sv-SE"/>
              <a:t>Klicka här för att ändra mall för rubrikformat</a:t>
            </a:r>
          </a:p>
        </p:txBody>
      </p:sp>
      <p:sp>
        <p:nvSpPr>
          <p:cNvPr id="4" name="Content Placeholder 2"/>
          <p:cNvSpPr>
            <a:spLocks noGrp="1"/>
          </p:cNvSpPr>
          <p:nvPr>
            <p:ph sz="half" idx="1"/>
          </p:nvPr>
        </p:nvSpPr>
        <p:spPr>
          <a:xfrm>
            <a:off x="683211" y="1257840"/>
            <a:ext cx="3557174" cy="3094396"/>
          </a:xfrm>
          <a:prstGeom prst="rect">
            <a:avLst/>
          </a:prstGeom>
        </p:spPr>
        <p:txBody>
          <a:bodyPr/>
          <a:lstStyle>
            <a:lvl1pPr>
              <a:lnSpc>
                <a:spcPct val="80000"/>
              </a:lnSpc>
              <a:defRPr/>
            </a:lvl1pPr>
          </a:lstStyle>
          <a:p>
            <a:pPr lvl="0"/>
            <a:r>
              <a:rPr lang="sv-SE"/>
              <a:t>Klicka här för att ändra format på bakgrundstexten</a:t>
            </a:r>
          </a:p>
        </p:txBody>
      </p:sp>
      <p:cxnSp>
        <p:nvCxnSpPr>
          <p:cNvPr id="11" name="Straight Connector 10"/>
          <p:cNvCxnSpPr/>
          <p:nvPr userDrawn="1"/>
        </p:nvCxnSpPr>
        <p:spPr bwMode="auto">
          <a:xfrm flipH="1">
            <a:off x="4434107" y="1284703"/>
            <a:ext cx="22878" cy="3056770"/>
          </a:xfrm>
          <a:prstGeom prst="line">
            <a:avLst/>
          </a:prstGeom>
          <a:solidFill>
            <a:schemeClr val="bg1"/>
          </a:solidFill>
          <a:ln w="6350" cap="flat" cmpd="sng" algn="ctr">
            <a:solidFill>
              <a:srgbClr val="6A6C63"/>
            </a:solidFill>
            <a:prstDash val="solid"/>
            <a:round/>
            <a:headEnd type="none" w="sm" len="sm"/>
            <a:tailEnd type="none" w="sm" len="sm"/>
          </a:ln>
          <a:effectLst/>
        </p:spPr>
      </p:cxnSp>
      <p:sp>
        <p:nvSpPr>
          <p:cNvPr id="15" name="Content Placeholder 2"/>
          <p:cNvSpPr>
            <a:spLocks noGrp="1"/>
          </p:cNvSpPr>
          <p:nvPr>
            <p:ph sz="half" idx="10"/>
          </p:nvPr>
        </p:nvSpPr>
        <p:spPr>
          <a:xfrm>
            <a:off x="4665297" y="1257840"/>
            <a:ext cx="3557174" cy="3094396"/>
          </a:xfrm>
          <a:prstGeom prst="rect">
            <a:avLst/>
          </a:prstGeom>
        </p:spPr>
        <p:txBody>
          <a:bodyPr/>
          <a:lstStyle>
            <a:lvl1pPr>
              <a:lnSpc>
                <a:spcPct val="80000"/>
              </a:lnSpc>
              <a:defRPr/>
            </a:lvl1pPr>
          </a:lstStyle>
          <a:p>
            <a:pPr lvl="0"/>
            <a:r>
              <a:rPr lang="sv-SE"/>
              <a:t>Klicka här för att ändra format på bakgrundstexten</a:t>
            </a:r>
          </a:p>
        </p:txBody>
      </p:sp>
    </p:spTree>
    <p:extLst>
      <p:ext uri="{BB962C8B-B14F-4D97-AF65-F5344CB8AC3E}">
        <p14:creationId xmlns:p14="http://schemas.microsoft.com/office/powerpoint/2010/main" val="2793367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 Jämförelse 2">
    <p:spTree>
      <p:nvGrpSpPr>
        <p:cNvPr id="1" name=""/>
        <p:cNvGrpSpPr/>
        <p:nvPr/>
      </p:nvGrpSpPr>
      <p:grpSpPr>
        <a:xfrm>
          <a:off x="0" y="0"/>
          <a:ext cx="0" cy="0"/>
          <a:chOff x="0" y="0"/>
          <a:chExt cx="0" cy="0"/>
        </a:xfrm>
      </p:grpSpPr>
      <p:sp>
        <p:nvSpPr>
          <p:cNvPr id="3" name="Title 1"/>
          <p:cNvSpPr>
            <a:spLocks noGrp="1"/>
          </p:cNvSpPr>
          <p:nvPr>
            <p:ph type="title"/>
          </p:nvPr>
        </p:nvSpPr>
        <p:spPr>
          <a:xfrm>
            <a:off x="672448" y="247552"/>
            <a:ext cx="7560784" cy="774953"/>
          </a:xfrm>
          <a:prstGeom prst="rect">
            <a:avLst/>
          </a:prstGeom>
        </p:spPr>
        <p:txBody>
          <a:bodyPr anchor="ctr" anchorCtr="0"/>
          <a:lstStyle>
            <a:lvl1pPr marL="0" indent="0" algn="l">
              <a:buFontTx/>
              <a:buNone/>
              <a:defRPr sz="2400" b="1">
                <a:solidFill>
                  <a:srgbClr val="0070C0"/>
                </a:solidFill>
              </a:defRPr>
            </a:lvl1pPr>
          </a:lstStyle>
          <a:p>
            <a:r>
              <a:rPr lang="sv-SE"/>
              <a:t>Klicka här för att ändra mall för rubrikformat</a:t>
            </a:r>
          </a:p>
        </p:txBody>
      </p:sp>
      <p:sp>
        <p:nvSpPr>
          <p:cNvPr id="4" name="Content Placeholder 2"/>
          <p:cNvSpPr>
            <a:spLocks noGrp="1"/>
          </p:cNvSpPr>
          <p:nvPr>
            <p:ph sz="half" idx="1"/>
          </p:nvPr>
        </p:nvSpPr>
        <p:spPr>
          <a:xfrm>
            <a:off x="683210" y="1647196"/>
            <a:ext cx="3664797" cy="2699453"/>
          </a:xfrm>
          <a:prstGeom prst="rect">
            <a:avLst/>
          </a:prstGeom>
        </p:spPr>
        <p:txBody>
          <a:bodyPr/>
          <a:lstStyle>
            <a:lvl1pPr>
              <a:lnSpc>
                <a:spcPct val="80000"/>
              </a:lnSpc>
              <a:defRPr/>
            </a:lvl1pPr>
          </a:lstStyle>
          <a:p>
            <a:pPr lvl="0"/>
            <a:r>
              <a:rPr lang="sv-SE"/>
              <a:t>Klicka här för att ändra format på bakgrundstexten</a:t>
            </a:r>
          </a:p>
        </p:txBody>
      </p:sp>
      <p:sp>
        <p:nvSpPr>
          <p:cNvPr id="5" name="Text Placeholder 2"/>
          <p:cNvSpPr>
            <a:spLocks noGrp="1"/>
          </p:cNvSpPr>
          <p:nvPr>
            <p:ph type="body" idx="11"/>
          </p:nvPr>
        </p:nvSpPr>
        <p:spPr>
          <a:xfrm>
            <a:off x="669464" y="1043308"/>
            <a:ext cx="3702264" cy="481012"/>
          </a:xfrm>
          <a:prstGeom prst="rect">
            <a:avLst/>
          </a:prstGeom>
        </p:spPr>
        <p:txBody>
          <a:bodyPr anchor="ctr" anchorCtr="0"/>
          <a:lstStyle>
            <a:lvl1pPr marL="0" indent="0">
              <a:buNone/>
              <a:defRPr b="1"/>
            </a:lvl1pPr>
          </a:lstStyle>
          <a:p>
            <a:pPr lvl="0"/>
            <a:r>
              <a:rPr lang="sv-SE"/>
              <a:t>Klicka här för att ändra format på bakgrundstexten</a:t>
            </a:r>
          </a:p>
        </p:txBody>
      </p:sp>
      <p:sp>
        <p:nvSpPr>
          <p:cNvPr id="7" name="Content Placeholder 2"/>
          <p:cNvSpPr>
            <a:spLocks noGrp="1"/>
          </p:cNvSpPr>
          <p:nvPr>
            <p:ph sz="half" idx="12"/>
          </p:nvPr>
        </p:nvSpPr>
        <p:spPr>
          <a:xfrm>
            <a:off x="4555069" y="1648910"/>
            <a:ext cx="3690650" cy="2699453"/>
          </a:xfrm>
          <a:prstGeom prst="rect">
            <a:avLst/>
          </a:prstGeom>
        </p:spPr>
        <p:txBody>
          <a:bodyPr/>
          <a:lstStyle>
            <a:lvl1pPr>
              <a:lnSpc>
                <a:spcPct val="80000"/>
              </a:lnSpc>
              <a:defRPr/>
            </a:lvl1pPr>
          </a:lstStyle>
          <a:p>
            <a:pPr lvl="0"/>
            <a:r>
              <a:rPr lang="sv-SE"/>
              <a:t>Klicka här för att ändra format på bakgrundstexten</a:t>
            </a:r>
          </a:p>
        </p:txBody>
      </p:sp>
      <p:sp>
        <p:nvSpPr>
          <p:cNvPr id="8" name="Text Placeholder 2"/>
          <p:cNvSpPr>
            <a:spLocks noGrp="1"/>
          </p:cNvSpPr>
          <p:nvPr>
            <p:ph type="body" idx="13"/>
          </p:nvPr>
        </p:nvSpPr>
        <p:spPr>
          <a:xfrm>
            <a:off x="4564979" y="1045022"/>
            <a:ext cx="3680739" cy="481012"/>
          </a:xfrm>
          <a:prstGeom prst="rect">
            <a:avLst/>
          </a:prstGeom>
        </p:spPr>
        <p:txBody>
          <a:bodyPr anchor="ctr" anchorCtr="0"/>
          <a:lstStyle>
            <a:lvl1pPr marL="0" indent="0">
              <a:buNone/>
              <a:defRPr b="1"/>
            </a:lvl1pPr>
          </a:lstStyle>
          <a:p>
            <a:pPr lvl="0"/>
            <a:r>
              <a:rPr lang="sv-SE"/>
              <a:t>Klicka här för att ändra format på bakgrundstexten</a:t>
            </a:r>
          </a:p>
        </p:txBody>
      </p:sp>
      <p:cxnSp>
        <p:nvCxnSpPr>
          <p:cNvPr id="9" name="Rak 8"/>
          <p:cNvCxnSpPr/>
          <p:nvPr userDrawn="1"/>
        </p:nvCxnSpPr>
        <p:spPr bwMode="auto">
          <a:xfrm>
            <a:off x="677333" y="1591733"/>
            <a:ext cx="3691467" cy="0"/>
          </a:xfrm>
          <a:prstGeom prst="line">
            <a:avLst/>
          </a:prstGeom>
          <a:solidFill>
            <a:schemeClr val="bg1"/>
          </a:solidFill>
          <a:ln w="6350" cap="flat" cmpd="sng" algn="ctr">
            <a:solidFill>
              <a:schemeClr val="tx1"/>
            </a:solidFill>
            <a:prstDash val="solid"/>
            <a:round/>
            <a:headEnd type="none" w="sm" len="sm"/>
            <a:tailEnd type="none" w="sm" len="sm"/>
          </a:ln>
          <a:effectLst/>
        </p:spPr>
      </p:cxnSp>
      <p:cxnSp>
        <p:nvCxnSpPr>
          <p:cNvPr id="10" name="Rak 9"/>
          <p:cNvCxnSpPr/>
          <p:nvPr userDrawn="1"/>
        </p:nvCxnSpPr>
        <p:spPr bwMode="auto">
          <a:xfrm>
            <a:off x="4555068" y="1591733"/>
            <a:ext cx="3691467" cy="0"/>
          </a:xfrm>
          <a:prstGeom prst="line">
            <a:avLst/>
          </a:prstGeom>
          <a:solidFill>
            <a:schemeClr val="bg1"/>
          </a:solidFill>
          <a:ln w="635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2722794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 Bild med bildtext">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792288" y="3743833"/>
            <a:ext cx="5486400" cy="603250"/>
          </a:xfrm>
          <a:prstGeom prst="rect">
            <a:avLst/>
          </a:prstGeom>
        </p:spPr>
        <p:txBody>
          <a:bodyPr anchor="t" anchorCtr="0"/>
          <a:lstStyle>
            <a:lvl1pPr marL="0" indent="0">
              <a:lnSpc>
                <a:spcPct val="110000"/>
              </a:lnSpc>
              <a:buNone/>
              <a:defRPr/>
            </a:lvl1pPr>
          </a:lstStyle>
          <a:p>
            <a:pPr lvl="0"/>
            <a:r>
              <a:rPr lang="sv-SE"/>
              <a:t>Klicka här för att ändra format på bakgrundstexten</a:t>
            </a:r>
          </a:p>
        </p:txBody>
      </p:sp>
      <p:sp>
        <p:nvSpPr>
          <p:cNvPr id="5" name="Title 1"/>
          <p:cNvSpPr>
            <a:spLocks noGrp="1"/>
          </p:cNvSpPr>
          <p:nvPr>
            <p:ph type="title"/>
          </p:nvPr>
        </p:nvSpPr>
        <p:spPr>
          <a:xfrm>
            <a:off x="1792288" y="3315204"/>
            <a:ext cx="5486400" cy="425450"/>
          </a:xfrm>
          <a:prstGeom prst="rect">
            <a:avLst/>
          </a:prstGeom>
        </p:spPr>
        <p:txBody>
          <a:bodyPr anchor="b" anchorCtr="0"/>
          <a:lstStyle>
            <a:lvl1pPr>
              <a:defRPr sz="1600" b="1"/>
            </a:lvl1pPr>
          </a:lstStyle>
          <a:p>
            <a:r>
              <a:rPr lang="sv-SE"/>
              <a:t>Klicka här för att ändra mall för rubrikformat</a:t>
            </a:r>
          </a:p>
        </p:txBody>
      </p:sp>
      <p:sp>
        <p:nvSpPr>
          <p:cNvPr id="6" name="Content Placeholder 2"/>
          <p:cNvSpPr>
            <a:spLocks noGrp="1"/>
          </p:cNvSpPr>
          <p:nvPr>
            <p:ph sz="half" idx="1"/>
          </p:nvPr>
        </p:nvSpPr>
        <p:spPr>
          <a:xfrm>
            <a:off x="1809276" y="338665"/>
            <a:ext cx="5455123" cy="2929834"/>
          </a:xfrm>
          <a:prstGeom prst="rect">
            <a:avLst/>
          </a:prstGeom>
        </p:spPr>
        <p:txBody>
          <a:bodyPr/>
          <a:lstStyle>
            <a:lvl1pPr>
              <a:lnSpc>
                <a:spcPct val="80000"/>
              </a:lnSpc>
              <a:defRPr/>
            </a:lvl1pPr>
          </a:lstStyle>
          <a:p>
            <a:pPr lvl="0"/>
            <a:r>
              <a:rPr lang="sv-SE"/>
              <a:t>Klicka här för att ändra format på bakgrundstexten</a:t>
            </a:r>
          </a:p>
        </p:txBody>
      </p:sp>
    </p:spTree>
    <p:extLst>
      <p:ext uri="{BB962C8B-B14F-4D97-AF65-F5344CB8AC3E}">
        <p14:creationId xmlns:p14="http://schemas.microsoft.com/office/powerpoint/2010/main" val="313386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5"/>
          <p:cNvSpPr>
            <a:spLocks noChangeArrowheads="1"/>
          </p:cNvSpPr>
          <p:nvPr/>
        </p:nvSpPr>
        <p:spPr bwMode="auto">
          <a:xfrm>
            <a:off x="179388" y="4731544"/>
            <a:ext cx="2087562" cy="270272"/>
          </a:xfrm>
          <a:prstGeom prst="rect">
            <a:avLst/>
          </a:prstGeom>
          <a:noFill/>
          <a:ln w="9525">
            <a:noFill/>
            <a:miter lim="800000"/>
            <a:headEnd/>
            <a:tailEnd/>
          </a:ln>
          <a:effectLst/>
        </p:spPr>
        <p:txBody>
          <a:bodyPr wrap="none" lIns="92075" tIns="46038" rIns="92075" bIns="46038" anchor="ctr"/>
          <a:lstStyle/>
          <a:p>
            <a:pPr defTabSz="762000" eaLnBrk="0" fontAlgn="base" hangingPunct="0">
              <a:spcBef>
                <a:spcPct val="0"/>
              </a:spcBef>
              <a:spcAft>
                <a:spcPct val="0"/>
              </a:spcAft>
            </a:pPr>
            <a:br>
              <a:rPr lang="sv-SE" sz="600">
                <a:solidFill>
                  <a:srgbClr val="969696"/>
                </a:solidFill>
              </a:rPr>
            </a:br>
            <a:endParaRPr lang="sv-SE" sz="600">
              <a:solidFill>
                <a:srgbClr val="969696"/>
              </a:solidFill>
            </a:endParaRPr>
          </a:p>
        </p:txBody>
      </p:sp>
      <p:pic>
        <p:nvPicPr>
          <p:cNvPr id="6" name="Bildobjekt 5"/>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135522" y="4568759"/>
            <a:ext cx="1537487" cy="325569"/>
          </a:xfrm>
          <a:prstGeom prst="rect">
            <a:avLst/>
          </a:prstGeom>
        </p:spPr>
      </p:pic>
      <p:pic>
        <p:nvPicPr>
          <p:cNvPr id="4" name="Bildobjekt 3">
            <a:extLst>
              <a:ext uri="{FF2B5EF4-FFF2-40B4-BE49-F238E27FC236}">
                <a16:creationId xmlns:a16="http://schemas.microsoft.com/office/drawing/2014/main" id="{E00693F9-33EA-4FA8-8297-1934C2004094}"/>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032500" y="4509810"/>
            <a:ext cx="914400" cy="426720"/>
          </a:xfrm>
          <a:prstGeom prst="rect">
            <a:avLst/>
          </a:prstGeom>
        </p:spPr>
      </p:pic>
    </p:spTree>
    <p:extLst>
      <p:ext uri="{BB962C8B-B14F-4D97-AF65-F5344CB8AC3E}">
        <p14:creationId xmlns:p14="http://schemas.microsoft.com/office/powerpoint/2010/main" val="10089173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hf sldNum="0" hdr="0"/>
  <p:txStyles>
    <p:titleStyle>
      <a:lvl1pPr algn="l" defTabSz="762000" rtl="0" eaLnBrk="1" fontAlgn="base" hangingPunct="1">
        <a:spcBef>
          <a:spcPct val="0"/>
        </a:spcBef>
        <a:spcAft>
          <a:spcPct val="0"/>
        </a:spcAft>
        <a:defRPr sz="2800">
          <a:solidFill>
            <a:schemeClr val="tx2"/>
          </a:solidFill>
          <a:latin typeface="+mj-lt"/>
          <a:ea typeface="+mj-ea"/>
          <a:cs typeface="+mj-cs"/>
        </a:defRPr>
      </a:lvl1pPr>
      <a:lvl2pPr algn="l" defTabSz="762000" rtl="0" eaLnBrk="1" fontAlgn="base" hangingPunct="1">
        <a:spcBef>
          <a:spcPct val="0"/>
        </a:spcBef>
        <a:spcAft>
          <a:spcPct val="0"/>
        </a:spcAft>
        <a:defRPr sz="3400">
          <a:solidFill>
            <a:schemeClr val="tx1"/>
          </a:solidFill>
          <a:latin typeface="Arial" charset="0"/>
        </a:defRPr>
      </a:lvl2pPr>
      <a:lvl3pPr algn="l" defTabSz="762000" rtl="0" eaLnBrk="1" fontAlgn="base" hangingPunct="1">
        <a:spcBef>
          <a:spcPct val="0"/>
        </a:spcBef>
        <a:spcAft>
          <a:spcPct val="0"/>
        </a:spcAft>
        <a:defRPr sz="3400">
          <a:solidFill>
            <a:schemeClr val="tx1"/>
          </a:solidFill>
          <a:latin typeface="Arial" charset="0"/>
        </a:defRPr>
      </a:lvl3pPr>
      <a:lvl4pPr algn="l" defTabSz="762000" rtl="0" eaLnBrk="1" fontAlgn="base" hangingPunct="1">
        <a:spcBef>
          <a:spcPct val="0"/>
        </a:spcBef>
        <a:spcAft>
          <a:spcPct val="0"/>
        </a:spcAft>
        <a:defRPr sz="3400">
          <a:solidFill>
            <a:schemeClr val="tx1"/>
          </a:solidFill>
          <a:latin typeface="Arial" charset="0"/>
        </a:defRPr>
      </a:lvl4pPr>
      <a:lvl5pPr algn="l" defTabSz="762000" rtl="0" eaLnBrk="1" fontAlgn="base" hangingPunct="1">
        <a:spcBef>
          <a:spcPct val="0"/>
        </a:spcBef>
        <a:spcAft>
          <a:spcPct val="0"/>
        </a:spcAft>
        <a:defRPr sz="3400">
          <a:solidFill>
            <a:schemeClr val="tx1"/>
          </a:solidFill>
          <a:latin typeface="Arial" charset="0"/>
        </a:defRPr>
      </a:lvl5pPr>
      <a:lvl6pPr marL="457200" algn="l" defTabSz="762000" rtl="0" eaLnBrk="1" fontAlgn="base" hangingPunct="1">
        <a:spcBef>
          <a:spcPct val="0"/>
        </a:spcBef>
        <a:spcAft>
          <a:spcPct val="0"/>
        </a:spcAft>
        <a:defRPr sz="3400">
          <a:solidFill>
            <a:srgbClr val="0D68B0"/>
          </a:solidFill>
          <a:latin typeface="Arial" charset="0"/>
        </a:defRPr>
      </a:lvl6pPr>
      <a:lvl7pPr marL="914400" algn="l" defTabSz="762000" rtl="0" eaLnBrk="1" fontAlgn="base" hangingPunct="1">
        <a:spcBef>
          <a:spcPct val="0"/>
        </a:spcBef>
        <a:spcAft>
          <a:spcPct val="0"/>
        </a:spcAft>
        <a:defRPr sz="3400">
          <a:solidFill>
            <a:srgbClr val="0D68B0"/>
          </a:solidFill>
          <a:latin typeface="Arial" charset="0"/>
        </a:defRPr>
      </a:lvl7pPr>
      <a:lvl8pPr marL="1371600" algn="l" defTabSz="762000" rtl="0" eaLnBrk="1" fontAlgn="base" hangingPunct="1">
        <a:spcBef>
          <a:spcPct val="0"/>
        </a:spcBef>
        <a:spcAft>
          <a:spcPct val="0"/>
        </a:spcAft>
        <a:defRPr sz="3400">
          <a:solidFill>
            <a:srgbClr val="0D68B0"/>
          </a:solidFill>
          <a:latin typeface="Arial" charset="0"/>
        </a:defRPr>
      </a:lvl8pPr>
      <a:lvl9pPr marL="1828800" algn="l" defTabSz="762000" rtl="0" eaLnBrk="1" fontAlgn="base" hangingPunct="1">
        <a:spcBef>
          <a:spcPct val="0"/>
        </a:spcBef>
        <a:spcAft>
          <a:spcPct val="0"/>
        </a:spcAft>
        <a:defRPr sz="3400">
          <a:solidFill>
            <a:srgbClr val="0D68B0"/>
          </a:solidFill>
          <a:latin typeface="Arial" charset="0"/>
        </a:defRPr>
      </a:lvl9pPr>
    </p:titleStyle>
    <p:bodyStyle>
      <a:lvl1pPr marL="107950" indent="-107950" algn="l" defTabSz="762000" rtl="0" eaLnBrk="1" fontAlgn="base" hangingPunct="1">
        <a:spcBef>
          <a:spcPct val="100000"/>
        </a:spcBef>
        <a:spcAft>
          <a:spcPct val="0"/>
        </a:spcAft>
        <a:buClr>
          <a:schemeClr val="tx2"/>
        </a:buClr>
        <a:buFont typeface="Arial" charset="0"/>
        <a:buChar char="•"/>
        <a:defRPr sz="1600">
          <a:solidFill>
            <a:schemeClr val="tx2"/>
          </a:solidFill>
          <a:latin typeface="+mn-lt"/>
          <a:ea typeface="+mn-ea"/>
          <a:cs typeface="+mn-cs"/>
        </a:defRPr>
      </a:lvl1pPr>
      <a:lvl2pPr marL="720725" indent="-184150" algn="l" defTabSz="762000" rtl="0" eaLnBrk="1" fontAlgn="base" hangingPunct="1">
        <a:spcBef>
          <a:spcPct val="20000"/>
        </a:spcBef>
        <a:spcAft>
          <a:spcPct val="0"/>
        </a:spcAft>
        <a:buClr>
          <a:schemeClr val="tx2"/>
        </a:buClr>
        <a:buSzPct val="80000"/>
        <a:buFont typeface="Arial" charset="0"/>
        <a:buChar char="–"/>
        <a:defRPr sz="1600">
          <a:solidFill>
            <a:schemeClr val="tx2"/>
          </a:solidFill>
          <a:latin typeface="+mn-lt"/>
        </a:defRPr>
      </a:lvl2pPr>
      <a:lvl3pPr marL="1257300" indent="-87313" algn="l" defTabSz="762000" rtl="0" eaLnBrk="1" fontAlgn="base" hangingPunct="1">
        <a:spcBef>
          <a:spcPct val="20000"/>
        </a:spcBef>
        <a:spcAft>
          <a:spcPct val="0"/>
        </a:spcAft>
        <a:buClr>
          <a:schemeClr val="tx2"/>
        </a:buClr>
        <a:buSzPct val="85000"/>
        <a:buFont typeface="Arial" charset="0"/>
        <a:buChar char="•"/>
        <a:defRPr sz="1600">
          <a:solidFill>
            <a:schemeClr val="tx2"/>
          </a:solidFill>
          <a:latin typeface="+mn-lt"/>
        </a:defRPr>
      </a:lvl3pPr>
      <a:lvl4pPr marL="1790700" indent="-176213" algn="l" defTabSz="762000" rtl="0" eaLnBrk="1" fontAlgn="base" hangingPunct="1">
        <a:spcBef>
          <a:spcPct val="20000"/>
        </a:spcBef>
        <a:spcAft>
          <a:spcPct val="0"/>
        </a:spcAft>
        <a:buClr>
          <a:schemeClr val="tx2"/>
        </a:buClr>
        <a:buSzPct val="70000"/>
        <a:buFont typeface="Arial" charset="0"/>
        <a:buChar char="–"/>
        <a:defRPr sz="1600">
          <a:solidFill>
            <a:schemeClr val="tx2"/>
          </a:solidFill>
          <a:latin typeface="+mn-lt"/>
        </a:defRPr>
      </a:lvl4pPr>
      <a:lvl5pPr marL="2154238" indent="-87313" algn="l" defTabSz="762000" rtl="0" eaLnBrk="1" fontAlgn="base" hangingPunct="1">
        <a:spcBef>
          <a:spcPct val="20000"/>
        </a:spcBef>
        <a:spcAft>
          <a:spcPct val="0"/>
        </a:spcAft>
        <a:buClr>
          <a:schemeClr val="tx2"/>
        </a:buClr>
        <a:buSzPct val="65000"/>
        <a:buFont typeface="Arial" charset="0"/>
        <a:buChar char="•"/>
        <a:defRPr sz="1600">
          <a:solidFill>
            <a:schemeClr val="tx2"/>
          </a:solidFill>
          <a:latin typeface="+mn-lt"/>
        </a:defRPr>
      </a:lvl5pPr>
      <a:lvl6pPr marL="24384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6pPr>
      <a:lvl7pPr marL="28956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7pPr>
      <a:lvl8pPr marL="33528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8pPr>
      <a:lvl9pPr marL="38100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EB85B929-1F4A-48C3-A6E9-98B82C20EFAD}" type="datetimeFigureOut">
              <a:rPr lang="sv-SE" smtClean="0">
                <a:solidFill>
                  <a:prstClr val="black">
                    <a:tint val="75000"/>
                  </a:prstClr>
                </a:solidFill>
              </a:rPr>
              <a:pPr/>
              <a:t>2022-08-29</a:t>
            </a:fld>
            <a:endParaRPr lang="sv-SE">
              <a:solidFill>
                <a:prstClr val="black">
                  <a:tint val="75000"/>
                </a:prstClr>
              </a:solidFill>
            </a:endParaRPr>
          </a:p>
        </p:txBody>
      </p:sp>
      <p:sp>
        <p:nvSpPr>
          <p:cNvPr id="5" name="Platshållare för sidfot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sv-SE">
              <a:solidFill>
                <a:prstClr val="black">
                  <a:tint val="75000"/>
                </a:prstClr>
              </a:solidFill>
            </a:endParaRPr>
          </a:p>
        </p:txBody>
      </p:sp>
      <p:sp>
        <p:nvSpPr>
          <p:cNvPr id="6" name="Platshållare för bildnumm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DB1FE650-1F31-4C5A-8020-C830D0E12BCA}"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2136943831"/>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6.xml"/><Relationship Id="rId5" Type="http://schemas.openxmlformats.org/officeDocument/2006/relationships/image" Target="../media/image5.jpe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4.xml"/><Relationship Id="rId5" Type="http://schemas.openxmlformats.org/officeDocument/2006/relationships/image" Target="../media/image5.jpe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4.xml"/><Relationship Id="rId5" Type="http://schemas.openxmlformats.org/officeDocument/2006/relationships/image" Target="../media/image5.jpe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6.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4.xml"/><Relationship Id="rId5" Type="http://schemas.openxmlformats.org/officeDocument/2006/relationships/image" Target="../media/image10.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8.xml"/><Relationship Id="rId5" Type="http://schemas.openxmlformats.org/officeDocument/2006/relationships/image" Target="../media/image11.pn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4471416" y="1178072"/>
            <a:ext cx="4482548" cy="1091907"/>
          </a:xfrm>
        </p:spPr>
        <p:txBody>
          <a:bodyPr>
            <a:normAutofit/>
          </a:bodyPr>
          <a:lstStyle/>
          <a:p>
            <a:pPr algn="ctr"/>
            <a:r>
              <a:rPr lang="sv-SE" sz="4050" b="1" dirty="0">
                <a:solidFill>
                  <a:srgbClr val="0070C0"/>
                </a:solidFill>
                <a:latin typeface="Arial" panose="020B0604020202020204" pitchFamily="34" charset="0"/>
                <a:cs typeface="Arial" panose="020B0604020202020204" pitchFamily="34" charset="0"/>
              </a:rPr>
              <a:t>Nära vård</a:t>
            </a:r>
            <a:br>
              <a:rPr lang="sv-SE" sz="2800" b="1" dirty="0">
                <a:solidFill>
                  <a:schemeClr val="tx1">
                    <a:lumMod val="85000"/>
                    <a:lumOff val="15000"/>
                  </a:schemeClr>
                </a:solidFill>
                <a:latin typeface="Arial" panose="020B0604020202020204" pitchFamily="34" charset="0"/>
                <a:cs typeface="Arial" panose="020B0604020202020204" pitchFamily="34" charset="0"/>
              </a:rPr>
            </a:br>
            <a:endParaRPr lang="sv-SE" sz="2800" b="1" dirty="0">
              <a:solidFill>
                <a:schemeClr val="tx1">
                  <a:lumMod val="85000"/>
                  <a:lumOff val="15000"/>
                </a:schemeClr>
              </a:solidFill>
              <a:latin typeface="Arial" panose="020B0604020202020204" pitchFamily="34" charset="0"/>
              <a:cs typeface="Arial" panose="020B0604020202020204" pitchFamily="34" charset="0"/>
            </a:endParaRPr>
          </a:p>
        </p:txBody>
      </p:sp>
      <p:pic>
        <p:nvPicPr>
          <p:cNvPr id="9" name="Bildobjekt 3"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2352" y="4678345"/>
            <a:ext cx="829296" cy="334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Bildobjekt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32996" y="4744068"/>
            <a:ext cx="810299" cy="202575"/>
          </a:xfrm>
          <a:prstGeom prst="rect">
            <a:avLst/>
          </a:prstGeom>
        </p:spPr>
      </p:pic>
      <p:pic>
        <p:nvPicPr>
          <p:cNvPr id="11" name="Bildobjekt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3776" y="425196"/>
            <a:ext cx="3977640" cy="4237197"/>
          </a:xfrm>
          <a:prstGeom prst="rect">
            <a:avLst/>
          </a:prstGeom>
        </p:spPr>
      </p:pic>
      <p:sp>
        <p:nvSpPr>
          <p:cNvPr id="3" name="Rektangel 2"/>
          <p:cNvSpPr/>
          <p:nvPr/>
        </p:nvSpPr>
        <p:spPr>
          <a:xfrm>
            <a:off x="5171719" y="1912188"/>
            <a:ext cx="3081941" cy="1061829"/>
          </a:xfrm>
          <a:prstGeom prst="rect">
            <a:avLst/>
          </a:prstGeom>
        </p:spPr>
        <p:txBody>
          <a:bodyPr wrap="square" lIns="91440" tIns="45720" rIns="91440" bIns="45720" anchor="t">
            <a:spAutoFit/>
          </a:bodyPr>
          <a:lstStyle/>
          <a:p>
            <a:pPr algn="ctr"/>
            <a:r>
              <a:rPr lang="sv-SE" sz="2100" dirty="0">
                <a:ln w="0">
                  <a:noFill/>
                </a:ln>
              </a:rPr>
              <a:t>Tillsammans utvecklar </a:t>
            </a:r>
            <a:br>
              <a:rPr lang="sv-SE" sz="2100" dirty="0">
                <a:ln w="0">
                  <a:noFill/>
                </a:ln>
              </a:rPr>
            </a:br>
            <a:r>
              <a:rPr lang="sv-SE" sz="2100" dirty="0">
                <a:ln w="0">
                  <a:noFill/>
                </a:ln>
              </a:rPr>
              <a:t>vi hälsa, stöd, vård och omsorg</a:t>
            </a:r>
            <a:endParaRPr lang="sv-SE" sz="2100" dirty="0"/>
          </a:p>
        </p:txBody>
      </p:sp>
    </p:spTree>
    <p:extLst>
      <p:ext uri="{BB962C8B-B14F-4D97-AF65-F5344CB8AC3E}">
        <p14:creationId xmlns:p14="http://schemas.microsoft.com/office/powerpoint/2010/main" val="1453166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20292" y="531589"/>
            <a:ext cx="8095059" cy="1012031"/>
          </a:xfrm>
        </p:spPr>
        <p:txBody>
          <a:bodyPr>
            <a:normAutofit/>
          </a:bodyPr>
          <a:lstStyle/>
          <a:p>
            <a:pPr algn="ctr"/>
            <a:r>
              <a:rPr lang="sv-SE" sz="2800" b="1" dirty="0">
                <a:solidFill>
                  <a:schemeClr val="bg2">
                    <a:lumMod val="25000"/>
                  </a:schemeClr>
                </a:solidFill>
                <a:latin typeface="Arial" panose="020B0604020202020204" pitchFamily="34" charset="0"/>
                <a:cs typeface="Arial" panose="020B0604020202020204" pitchFamily="34" charset="0"/>
              </a:rPr>
              <a:t>Sammanhållet och enkelt för mig</a:t>
            </a:r>
          </a:p>
        </p:txBody>
      </p:sp>
      <p:sp>
        <p:nvSpPr>
          <p:cNvPr id="3" name="textruta 2"/>
          <p:cNvSpPr txBox="1"/>
          <p:nvPr/>
        </p:nvSpPr>
        <p:spPr>
          <a:xfrm>
            <a:off x="1737000" y="1798462"/>
            <a:ext cx="5670000" cy="1015663"/>
          </a:xfrm>
          <a:prstGeom prst="rect">
            <a:avLst/>
          </a:prstGeom>
          <a:noFill/>
        </p:spPr>
        <p:txBody>
          <a:bodyPr wrap="square" rtlCol="0">
            <a:spAutoFit/>
          </a:bodyPr>
          <a:lstStyle/>
          <a:p>
            <a:pPr defTabSz="914378">
              <a:defRPr/>
            </a:pPr>
            <a:r>
              <a:rPr lang="sv-SE" sz="1500" dirty="0">
                <a:solidFill>
                  <a:prstClr val="black"/>
                </a:solidFill>
                <a:latin typeface="Arial" panose="020B0604020202020204" pitchFamily="34" charset="0"/>
                <a:cs typeface="Arial" panose="020B0604020202020204" pitchFamily="34" charset="0"/>
              </a:rPr>
              <a:t>Som individ är jag en helhet! En god relation med professionen över tid är därför viktig för mig. Den information jag behöver är samlad och överskådlig med tydliga kontaktvägar. Det blir enkelt för mig när insatser samordnas sömlöst.  </a:t>
            </a:r>
          </a:p>
        </p:txBody>
      </p:sp>
      <p:pic>
        <p:nvPicPr>
          <p:cNvPr id="7" name="Bildobjekt 6"/>
          <p:cNvPicPr>
            <a:picLocks noChangeAspect="1"/>
          </p:cNvPicPr>
          <p:nvPr/>
        </p:nvPicPr>
        <p:blipFill>
          <a:blip r:embed="rId3"/>
          <a:stretch>
            <a:fillRect/>
          </a:stretch>
        </p:blipFill>
        <p:spPr>
          <a:xfrm>
            <a:off x="778503" y="698276"/>
            <a:ext cx="842963" cy="678656"/>
          </a:xfrm>
          <a:prstGeom prst="rect">
            <a:avLst/>
          </a:prstGeom>
        </p:spPr>
      </p:pic>
      <p:pic>
        <p:nvPicPr>
          <p:cNvPr id="9" name="Bildobjekt 3" descr="image00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92352" y="4678345"/>
            <a:ext cx="829296" cy="334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Bildobjekt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32996" y="4744068"/>
            <a:ext cx="810299" cy="202575"/>
          </a:xfrm>
          <a:prstGeom prst="rect">
            <a:avLst/>
          </a:prstGeom>
        </p:spPr>
      </p:pic>
    </p:spTree>
    <p:extLst>
      <p:ext uri="{BB962C8B-B14F-4D97-AF65-F5344CB8AC3E}">
        <p14:creationId xmlns:p14="http://schemas.microsoft.com/office/powerpoint/2010/main" val="2843650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20292" y="531589"/>
            <a:ext cx="8095059" cy="1012031"/>
          </a:xfrm>
        </p:spPr>
        <p:txBody>
          <a:bodyPr>
            <a:normAutofit/>
          </a:bodyPr>
          <a:lstStyle/>
          <a:p>
            <a:pPr algn="ctr"/>
            <a:r>
              <a:rPr lang="sv-SE" sz="2800" b="1" dirty="0">
                <a:solidFill>
                  <a:schemeClr val="bg2">
                    <a:lumMod val="25000"/>
                  </a:schemeClr>
                </a:solidFill>
                <a:latin typeface="Arial" panose="020B0604020202020204" pitchFamily="34" charset="0"/>
                <a:cs typeface="Arial" panose="020B0604020202020204" pitchFamily="34" charset="0"/>
              </a:rPr>
              <a:t>Nära mig på bästa sätt</a:t>
            </a:r>
          </a:p>
        </p:txBody>
      </p:sp>
      <p:sp>
        <p:nvSpPr>
          <p:cNvPr id="3" name="textruta 2"/>
          <p:cNvSpPr txBox="1"/>
          <p:nvPr/>
        </p:nvSpPr>
        <p:spPr>
          <a:xfrm>
            <a:off x="1737000" y="1798462"/>
            <a:ext cx="5670000" cy="1015663"/>
          </a:xfrm>
          <a:prstGeom prst="rect">
            <a:avLst/>
          </a:prstGeom>
          <a:noFill/>
        </p:spPr>
        <p:txBody>
          <a:bodyPr wrap="square" rtlCol="0">
            <a:spAutoFit/>
          </a:bodyPr>
          <a:lstStyle/>
          <a:p>
            <a:pPr defTabSz="914378">
              <a:defRPr/>
            </a:pPr>
            <a:r>
              <a:rPr lang="sv-SE" sz="1500" dirty="0">
                <a:solidFill>
                  <a:prstClr val="black"/>
                </a:solidFill>
                <a:latin typeface="Arial" panose="020B0604020202020204" pitchFamily="34" charset="0"/>
                <a:cs typeface="Arial" panose="020B0604020202020204" pitchFamily="34" charset="0"/>
              </a:rPr>
              <a:t>Närhet är viktigt för mig! Mina behov tillgodoses nära mig i mer öppna vårdformer genom förändrade arbetssätt, digitala lösningar och stöd till egenvård i hemmiljö. När jag har kontroll över min hälsa känner jag mig trygg.  </a:t>
            </a:r>
          </a:p>
        </p:txBody>
      </p:sp>
      <p:pic>
        <p:nvPicPr>
          <p:cNvPr id="7" name="Bildobjekt 6"/>
          <p:cNvPicPr>
            <a:picLocks noChangeAspect="1"/>
          </p:cNvPicPr>
          <p:nvPr/>
        </p:nvPicPr>
        <p:blipFill>
          <a:blip r:embed="rId3"/>
          <a:stretch>
            <a:fillRect/>
          </a:stretch>
        </p:blipFill>
        <p:spPr>
          <a:xfrm>
            <a:off x="1603639" y="741139"/>
            <a:ext cx="921544" cy="592931"/>
          </a:xfrm>
          <a:prstGeom prst="rect">
            <a:avLst/>
          </a:prstGeom>
        </p:spPr>
      </p:pic>
      <p:pic>
        <p:nvPicPr>
          <p:cNvPr id="9" name="Bildobjekt 3" descr="image00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92352" y="4678345"/>
            <a:ext cx="829296" cy="334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Bildobjekt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32996" y="4744068"/>
            <a:ext cx="810299" cy="202575"/>
          </a:xfrm>
          <a:prstGeom prst="rect">
            <a:avLst/>
          </a:prstGeom>
        </p:spPr>
      </p:pic>
    </p:spTree>
    <p:extLst>
      <p:ext uri="{BB962C8B-B14F-4D97-AF65-F5344CB8AC3E}">
        <p14:creationId xmlns:p14="http://schemas.microsoft.com/office/powerpoint/2010/main" val="329252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Beslut</a:t>
            </a:r>
          </a:p>
        </p:txBody>
      </p:sp>
      <p:sp>
        <p:nvSpPr>
          <p:cNvPr id="3" name="Platshållare för innehåll 2"/>
          <p:cNvSpPr>
            <a:spLocks noGrp="1"/>
          </p:cNvSpPr>
          <p:nvPr>
            <p:ph sz="half" idx="1"/>
          </p:nvPr>
        </p:nvSpPr>
        <p:spPr/>
        <p:txBody>
          <a:bodyPr lIns="91440" tIns="45720" rIns="91440" bIns="45720" anchor="t"/>
          <a:lstStyle/>
          <a:p>
            <a:pPr marL="0" indent="0">
              <a:buNone/>
            </a:pPr>
            <a:r>
              <a:rPr lang="sv-SE" i="1" dirty="0"/>
              <a:t>Dessa flödesarbeten har startats igång under våren 2022:</a:t>
            </a:r>
          </a:p>
          <a:p>
            <a:pPr marL="0" indent="0">
              <a:buNone/>
            </a:pPr>
            <a:r>
              <a:rPr lang="sv-SE" dirty="0">
                <a:cs typeface="Arial"/>
              </a:rPr>
              <a:t>Piteå: </a:t>
            </a:r>
            <a:r>
              <a:rPr lang="sv-SE" b="1" dirty="0">
                <a:cs typeface="Arial"/>
              </a:rPr>
              <a:t>Äldre med komplex problematik i ordinärt boende</a:t>
            </a:r>
          </a:p>
          <a:p>
            <a:pPr marL="0" indent="0">
              <a:buNone/>
            </a:pPr>
            <a:r>
              <a:rPr lang="sv-SE" dirty="0">
                <a:cs typeface="Arial"/>
              </a:rPr>
              <a:t>Arvidsjaur: </a:t>
            </a:r>
            <a:r>
              <a:rPr lang="sv-SE" b="1" dirty="0">
                <a:cs typeface="Arial"/>
              </a:rPr>
              <a:t>Multisjuka äldre</a:t>
            </a:r>
          </a:p>
          <a:p>
            <a:pPr marL="0" indent="0">
              <a:buNone/>
            </a:pPr>
            <a:r>
              <a:rPr lang="sv-SE" dirty="0">
                <a:cs typeface="Arial"/>
              </a:rPr>
              <a:t>Arjeplog: </a:t>
            </a:r>
            <a:r>
              <a:rPr lang="sv-SE" b="1" dirty="0">
                <a:cs typeface="Arial"/>
              </a:rPr>
              <a:t>Multisjuka äldre-hjärtsvikt</a:t>
            </a:r>
          </a:p>
          <a:p>
            <a:pPr marL="0" indent="0">
              <a:buNone/>
            </a:pPr>
            <a:r>
              <a:rPr lang="sv-SE" dirty="0">
                <a:cs typeface="Arial"/>
              </a:rPr>
              <a:t>Älvsbyn: </a:t>
            </a:r>
            <a:r>
              <a:rPr lang="sv-SE" b="1" dirty="0">
                <a:ea typeface="+mn-lt"/>
                <a:cs typeface="+mn-lt"/>
              </a:rPr>
              <a:t>Nyinsjuknade i stroke</a:t>
            </a:r>
            <a:endParaRPr lang="sv-SE" b="1" dirty="0">
              <a:ea typeface="+mn-lt"/>
              <a:cs typeface="Arial"/>
            </a:endParaRPr>
          </a:p>
          <a:p>
            <a:pPr marL="0" indent="0">
              <a:buNone/>
            </a:pPr>
            <a:endParaRPr lang="sv-SE" dirty="0">
              <a:cs typeface="Arial"/>
            </a:endParaRPr>
          </a:p>
          <a:p>
            <a:pPr marL="0" indent="0">
              <a:buNone/>
            </a:pPr>
            <a:r>
              <a:rPr lang="sv-SE" dirty="0">
                <a:cs typeface="Arial"/>
              </a:rPr>
              <a:t>Barn och unga: </a:t>
            </a:r>
            <a:r>
              <a:rPr lang="sv-SE" b="1" dirty="0">
                <a:cs typeface="Arial"/>
              </a:rPr>
              <a:t>Barn med sociala utmaningar i hemmiljö tex våld, missbruk eller psykisk ohälsa hos förälder</a:t>
            </a:r>
          </a:p>
          <a:p>
            <a:pPr marL="0" indent="0">
              <a:buNone/>
            </a:pPr>
            <a:endParaRPr lang="sv-SE" dirty="0">
              <a:cs typeface="Arial"/>
            </a:endParaRPr>
          </a:p>
        </p:txBody>
      </p:sp>
    </p:spTree>
    <p:extLst>
      <p:ext uri="{BB962C8B-B14F-4D97-AF65-F5344CB8AC3E}">
        <p14:creationId xmlns:p14="http://schemas.microsoft.com/office/powerpoint/2010/main" val="267301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91678" y="446223"/>
            <a:ext cx="5978095" cy="834016"/>
          </a:xfrm>
        </p:spPr>
        <p:txBody>
          <a:bodyPr/>
          <a:lstStyle/>
          <a:p>
            <a:r>
              <a:rPr lang="sv-SE" sz="3200">
                <a:cs typeface="Arial"/>
              </a:rPr>
              <a:t>Strategi Nära vård </a:t>
            </a:r>
            <a:endParaRPr lang="sv-SE" sz="3200"/>
          </a:p>
        </p:txBody>
      </p:sp>
      <p:sp>
        <p:nvSpPr>
          <p:cNvPr id="3" name="Platshållare för innehåll 2"/>
          <p:cNvSpPr>
            <a:spLocks noGrp="1"/>
          </p:cNvSpPr>
          <p:nvPr>
            <p:ph sz="half" idx="1"/>
          </p:nvPr>
        </p:nvSpPr>
        <p:spPr>
          <a:xfrm>
            <a:off x="791678" y="1499275"/>
            <a:ext cx="5978096" cy="906811"/>
          </a:xfrm>
        </p:spPr>
        <p:txBody>
          <a:bodyPr/>
          <a:lstStyle/>
          <a:p>
            <a:pPr marL="0" indent="0">
              <a:buNone/>
            </a:pPr>
            <a:r>
              <a:rPr lang="sv-SE" sz="2000"/>
              <a:t>Strategin ska innehålla beskrivning av målbilden -  grafisk profil och tillhörande texter</a:t>
            </a:r>
          </a:p>
          <a:p>
            <a:pPr marL="0" indent="0">
              <a:buNone/>
            </a:pPr>
            <a:endParaRPr lang="sv-SE" sz="2000"/>
          </a:p>
          <a:p>
            <a:pPr marL="0" indent="0">
              <a:buNone/>
            </a:pPr>
            <a:r>
              <a:rPr lang="sv-SE" sz="2000"/>
              <a:t>Strategin ska konkretisera målbilden utifrån ett verksamhetsperspektiv</a:t>
            </a:r>
          </a:p>
          <a:p>
            <a:pPr marL="0" indent="0">
              <a:buNone/>
            </a:pPr>
            <a:endParaRPr lang="sv-SE" sz="2000"/>
          </a:p>
          <a:p>
            <a:pPr marL="0" indent="0">
              <a:buNone/>
            </a:pPr>
            <a:r>
              <a:rPr lang="sv-SE" sz="2000"/>
              <a:t>Strategin ska beskriva önskad riktningsförändring och prioriterade områden</a:t>
            </a:r>
          </a:p>
        </p:txBody>
      </p:sp>
    </p:spTree>
    <p:extLst>
      <p:ext uri="{BB962C8B-B14F-4D97-AF65-F5344CB8AC3E}">
        <p14:creationId xmlns:p14="http://schemas.microsoft.com/office/powerpoint/2010/main" val="322018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7E32565-7253-4C82-9CF9-B1CC386108BC}"/>
              </a:ext>
            </a:extLst>
          </p:cNvPr>
          <p:cNvSpPr>
            <a:spLocks noGrp="1"/>
          </p:cNvSpPr>
          <p:nvPr>
            <p:ph type="title"/>
          </p:nvPr>
        </p:nvSpPr>
        <p:spPr/>
        <p:txBody>
          <a:bodyPr/>
          <a:lstStyle/>
          <a:p>
            <a:endParaRPr lang="sv-SE" dirty="0"/>
          </a:p>
        </p:txBody>
      </p:sp>
      <p:pic>
        <p:nvPicPr>
          <p:cNvPr id="5" name="Platshållare för innehåll 4" descr="En bild som visar bord&#10;&#10;Automatiskt genererad beskrivning">
            <a:extLst>
              <a:ext uri="{FF2B5EF4-FFF2-40B4-BE49-F238E27FC236}">
                <a16:creationId xmlns:a16="http://schemas.microsoft.com/office/drawing/2014/main" id="{19D75980-BD9C-47AB-8A44-A0865D88EBDF}"/>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0" y="0"/>
            <a:ext cx="9144000" cy="5185006"/>
          </a:xfrm>
        </p:spPr>
      </p:pic>
    </p:spTree>
    <p:extLst>
      <p:ext uri="{BB962C8B-B14F-4D97-AF65-F5344CB8AC3E}">
        <p14:creationId xmlns:p14="http://schemas.microsoft.com/office/powerpoint/2010/main" val="4060045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8C8F25-BE35-4BD1-89E3-FD08A9D28B42}"/>
              </a:ext>
            </a:extLst>
          </p:cNvPr>
          <p:cNvSpPr>
            <a:spLocks noGrp="1"/>
          </p:cNvSpPr>
          <p:nvPr>
            <p:ph type="title"/>
          </p:nvPr>
        </p:nvSpPr>
        <p:spPr>
          <a:xfrm>
            <a:off x="672448" y="348300"/>
            <a:ext cx="7550022" cy="742660"/>
          </a:xfrm>
        </p:spPr>
        <p:txBody>
          <a:bodyPr anchor="ctr">
            <a:normAutofit/>
          </a:bodyPr>
          <a:lstStyle/>
          <a:p>
            <a:r>
              <a:rPr lang="sv-SE" dirty="0"/>
              <a:t>Fördelning av medel 2022 </a:t>
            </a:r>
          </a:p>
        </p:txBody>
      </p:sp>
      <p:sp>
        <p:nvSpPr>
          <p:cNvPr id="3" name="Platshållare för innehåll 2">
            <a:extLst>
              <a:ext uri="{FF2B5EF4-FFF2-40B4-BE49-F238E27FC236}">
                <a16:creationId xmlns:a16="http://schemas.microsoft.com/office/drawing/2014/main" id="{18D61939-9F03-4436-8AE3-DB6803E11DB4}"/>
              </a:ext>
            </a:extLst>
          </p:cNvPr>
          <p:cNvSpPr>
            <a:spLocks noGrp="1"/>
          </p:cNvSpPr>
          <p:nvPr>
            <p:ph sz="half" idx="1"/>
          </p:nvPr>
        </p:nvSpPr>
        <p:spPr>
          <a:xfrm>
            <a:off x="683211" y="1257840"/>
            <a:ext cx="3718856" cy="3094396"/>
          </a:xfrm>
        </p:spPr>
        <p:txBody>
          <a:bodyPr>
            <a:normAutofit/>
          </a:bodyPr>
          <a:lstStyle/>
          <a:p>
            <a:r>
              <a:rPr lang="sv-SE" sz="1200" dirty="0">
                <a:effectLst/>
                <a:ea typeface="Calibri" panose="020F0502020204030204" pitchFamily="34" charset="0"/>
              </a:rPr>
              <a:t>Föreläsning i personcentrerad vård</a:t>
            </a:r>
          </a:p>
          <a:p>
            <a:r>
              <a:rPr lang="sv-SE" sz="1200" dirty="0">
                <a:effectLst/>
                <a:ea typeface="Calibri" panose="020F0502020204030204" pitchFamily="34" charset="0"/>
              </a:rPr>
              <a:t>Utbildning i bemötande och agerande vid utåtagerande beteende för vård- och omsorgspersonal.</a:t>
            </a:r>
            <a:endParaRPr lang="sv-SE" sz="1200" dirty="0"/>
          </a:p>
          <a:p>
            <a:r>
              <a:rPr lang="sv-SE" sz="1200" dirty="0"/>
              <a:t>Dokumentationsutbildning</a:t>
            </a:r>
          </a:p>
          <a:p>
            <a:r>
              <a:rPr lang="sv-SE" sz="1200" dirty="0"/>
              <a:t>Utbildning trycksår</a:t>
            </a:r>
          </a:p>
          <a:p>
            <a:r>
              <a:rPr lang="sv-SE" sz="1200" dirty="0"/>
              <a:t>Utbildning palliativ vård</a:t>
            </a:r>
          </a:p>
          <a:p>
            <a:r>
              <a:rPr lang="sv-SE" sz="1200" dirty="0"/>
              <a:t>Specialistutbildning inom demens för sjuksköterskor </a:t>
            </a:r>
          </a:p>
          <a:p>
            <a:r>
              <a:rPr lang="sv-SE" sz="1200" dirty="0">
                <a:effectLst/>
                <a:ea typeface="Calibri" panose="020F0502020204030204" pitchFamily="34" charset="0"/>
              </a:rPr>
              <a:t>Utbilda </a:t>
            </a:r>
            <a:r>
              <a:rPr lang="sv-SE" sz="1200" dirty="0">
                <a:ea typeface="Calibri" panose="020F0502020204030204" pitchFamily="34" charset="0"/>
              </a:rPr>
              <a:t>hemtjänstpersonal</a:t>
            </a:r>
            <a:r>
              <a:rPr lang="sv-SE" sz="1200" dirty="0">
                <a:effectLst/>
                <a:ea typeface="Calibri" panose="020F0502020204030204" pitchFamily="34" charset="0"/>
              </a:rPr>
              <a:t> inför införandet av fast omsorgskontakt. </a:t>
            </a:r>
            <a:endParaRPr lang="sv-SE" sz="1200" dirty="0">
              <a:ea typeface="Calibri" panose="020F0502020204030204" pitchFamily="34" charset="0"/>
            </a:endParaRPr>
          </a:p>
          <a:p>
            <a:endParaRPr lang="sv-SE" dirty="0"/>
          </a:p>
          <a:p>
            <a:pPr marL="0" indent="0">
              <a:buNone/>
            </a:pPr>
            <a:endParaRPr lang="sv-SE" dirty="0"/>
          </a:p>
          <a:p>
            <a:endParaRPr lang="sv-SE" dirty="0"/>
          </a:p>
          <a:p>
            <a:endParaRPr lang="sv-SE" dirty="0"/>
          </a:p>
          <a:p>
            <a:endParaRPr lang="sv-SE" dirty="0"/>
          </a:p>
        </p:txBody>
      </p:sp>
      <p:sp>
        <p:nvSpPr>
          <p:cNvPr id="8" name="Content Placeholder 3">
            <a:extLst>
              <a:ext uri="{FF2B5EF4-FFF2-40B4-BE49-F238E27FC236}">
                <a16:creationId xmlns:a16="http://schemas.microsoft.com/office/drawing/2014/main" id="{8AE54C7A-FF69-E100-3FE9-75E1E209B343}"/>
              </a:ext>
            </a:extLst>
          </p:cNvPr>
          <p:cNvSpPr>
            <a:spLocks noGrp="1"/>
          </p:cNvSpPr>
          <p:nvPr>
            <p:ph sz="half" idx="10"/>
          </p:nvPr>
        </p:nvSpPr>
        <p:spPr>
          <a:xfrm>
            <a:off x="4665297" y="1257840"/>
            <a:ext cx="3863980" cy="3094396"/>
          </a:xfrm>
        </p:spPr>
        <p:txBody>
          <a:bodyPr/>
          <a:lstStyle/>
          <a:p>
            <a:r>
              <a:rPr lang="sv-SE" sz="1200" dirty="0">
                <a:effectLst/>
                <a:ea typeface="Calibri" panose="020F0502020204030204" pitchFamily="34" charset="0"/>
              </a:rPr>
              <a:t>Utreda möjlighet att använda lokal till individer där det är svårt att tillgodose individens behov. </a:t>
            </a:r>
            <a:endParaRPr lang="sv-SE" sz="1200" dirty="0"/>
          </a:p>
          <a:p>
            <a:r>
              <a:rPr lang="sv-SE" sz="1200" dirty="0"/>
              <a:t>Utveckla VR-teknik i lyftteknik</a:t>
            </a:r>
          </a:p>
          <a:p>
            <a:r>
              <a:rPr lang="sv-SE" sz="1200" dirty="0">
                <a:effectLst/>
                <a:ea typeface="Calibri" panose="020F0502020204030204" pitchFamily="34" charset="0"/>
              </a:rPr>
              <a:t>Rehab IHR – Intensiv hemrehabilitering</a:t>
            </a:r>
          </a:p>
          <a:p>
            <a:r>
              <a:rPr lang="sv-SE" sz="1200" dirty="0"/>
              <a:t>Medicinsk utrustning – Sugar till SÄBO, </a:t>
            </a:r>
            <a:r>
              <a:rPr lang="sv-SE" sz="1200" dirty="0" err="1"/>
              <a:t>Evondos</a:t>
            </a:r>
            <a:r>
              <a:rPr lang="sv-SE" sz="1200" dirty="0"/>
              <a:t> läkemedelsrobotar, </a:t>
            </a:r>
            <a:r>
              <a:rPr lang="sv-SE" sz="1200" dirty="0" err="1"/>
              <a:t>lyftar</a:t>
            </a:r>
            <a:endParaRPr lang="sv-SE" sz="1200" dirty="0"/>
          </a:p>
          <a:p>
            <a:r>
              <a:rPr lang="sv-SE" sz="1200" dirty="0">
                <a:effectLst/>
                <a:ea typeface="Calibri" panose="020F0502020204030204" pitchFamily="34" charset="0"/>
              </a:rPr>
              <a:t>Samordningsfunktion Nära vård. </a:t>
            </a:r>
            <a:endParaRPr lang="sv-SE" sz="1200" dirty="0">
              <a:ea typeface="Calibri" panose="020F0502020204030204" pitchFamily="34" charset="0"/>
            </a:endParaRPr>
          </a:p>
          <a:p>
            <a:endParaRPr lang="sv-SE" sz="1000" dirty="0"/>
          </a:p>
        </p:txBody>
      </p:sp>
    </p:spTree>
    <p:extLst>
      <p:ext uri="{BB962C8B-B14F-4D97-AF65-F5344CB8AC3E}">
        <p14:creationId xmlns:p14="http://schemas.microsoft.com/office/powerpoint/2010/main" val="2263014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94774" y="432738"/>
            <a:ext cx="7497579" cy="834304"/>
          </a:xfrm>
        </p:spPr>
        <p:txBody>
          <a:bodyPr>
            <a:noAutofit/>
          </a:bodyPr>
          <a:lstStyle/>
          <a:p>
            <a:r>
              <a:rPr lang="sv-SE" sz="2700" b="1" dirty="0">
                <a:solidFill>
                  <a:srgbClr val="0070C0"/>
                </a:solidFill>
                <a:latin typeface="Arial" panose="020B0604020202020204" pitchFamily="34" charset="0"/>
                <a:cs typeface="Arial" panose="020B0604020202020204" pitchFamily="34" charset="0"/>
              </a:rPr>
              <a:t>Delaktighet, kontinuitet och tillgänglighet</a:t>
            </a:r>
          </a:p>
        </p:txBody>
      </p:sp>
      <p:sp>
        <p:nvSpPr>
          <p:cNvPr id="6" name="textruta 5"/>
          <p:cNvSpPr txBox="1"/>
          <p:nvPr/>
        </p:nvSpPr>
        <p:spPr>
          <a:xfrm>
            <a:off x="794774" y="1196779"/>
            <a:ext cx="4791075" cy="323165"/>
          </a:xfrm>
          <a:prstGeom prst="rect">
            <a:avLst/>
          </a:prstGeom>
          <a:noFill/>
        </p:spPr>
        <p:txBody>
          <a:bodyPr wrap="square" rtlCol="0">
            <a:spAutoFit/>
          </a:bodyPr>
          <a:lstStyle/>
          <a:p>
            <a:r>
              <a:rPr lang="sv-SE" sz="1500" dirty="0">
                <a:latin typeface="Arial" panose="020B0604020202020204" pitchFamily="34" charset="0"/>
                <a:cs typeface="Arial" panose="020B0604020202020204" pitchFamily="34" charset="0"/>
              </a:rPr>
              <a:t>Viktiga delar för att skapa en jämlik vård och hälsa </a:t>
            </a:r>
          </a:p>
        </p:txBody>
      </p:sp>
      <p:sp>
        <p:nvSpPr>
          <p:cNvPr id="7" name="Rektangel 6"/>
          <p:cNvSpPr/>
          <p:nvPr/>
        </p:nvSpPr>
        <p:spPr>
          <a:xfrm>
            <a:off x="947174" y="3079276"/>
            <a:ext cx="3081934" cy="461665"/>
          </a:xfrm>
          <a:prstGeom prst="rect">
            <a:avLst/>
          </a:prstGeom>
        </p:spPr>
        <p:txBody>
          <a:bodyPr wrap="none">
            <a:spAutoFit/>
          </a:bodyPr>
          <a:lstStyle/>
          <a:p>
            <a:pPr marL="22622"/>
            <a:r>
              <a:rPr lang="sv-SE" sz="2400" dirty="0">
                <a:latin typeface="Arial" panose="020B0604020202020204" pitchFamily="34" charset="0"/>
                <a:cs typeface="Arial" panose="020B0604020202020204" pitchFamily="34" charset="0"/>
              </a:rPr>
              <a:t>Inte vår bästa gren…</a:t>
            </a:r>
          </a:p>
        </p:txBody>
      </p:sp>
      <p:pic>
        <p:nvPicPr>
          <p:cNvPr id="10" name="Platshållare för innehåll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476889" y="1993251"/>
            <a:ext cx="3318892" cy="2172050"/>
          </a:xfrm>
        </p:spPr>
      </p:pic>
      <p:pic>
        <p:nvPicPr>
          <p:cNvPr id="11" name="Bildobjekt 3" descr="image00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92352" y="4678345"/>
            <a:ext cx="829296" cy="334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Bildobjekt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32996" y="4744068"/>
            <a:ext cx="810299" cy="202575"/>
          </a:xfrm>
          <a:prstGeom prst="rect">
            <a:avLst/>
          </a:prstGeom>
        </p:spPr>
      </p:pic>
    </p:spTree>
    <p:extLst>
      <p:ext uri="{BB962C8B-B14F-4D97-AF65-F5344CB8AC3E}">
        <p14:creationId xmlns:p14="http://schemas.microsoft.com/office/powerpoint/2010/main" val="1831030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innehåll 4"/>
          <p:cNvSpPr>
            <a:spLocks noGrp="1"/>
          </p:cNvSpPr>
          <p:nvPr>
            <p:ph sz="half" idx="1"/>
          </p:nvPr>
        </p:nvSpPr>
        <p:spPr>
          <a:xfrm>
            <a:off x="933451" y="1347363"/>
            <a:ext cx="6272414" cy="3714246"/>
          </a:xfrm>
        </p:spPr>
        <p:txBody>
          <a:bodyPr>
            <a:normAutofit lnSpcReduction="10000"/>
          </a:bodyPr>
          <a:lstStyle/>
          <a:p>
            <a:pPr marL="0" indent="0">
              <a:buNone/>
            </a:pPr>
            <a:r>
              <a:rPr lang="sv-SE" sz="1500" dirty="0">
                <a:solidFill>
                  <a:srgbClr val="000000"/>
                </a:solidFill>
                <a:latin typeface="Arial" panose="020B0604020202020204" pitchFamily="34" charset="0"/>
                <a:cs typeface="Arial" panose="020B0604020202020204" pitchFamily="34" charset="0"/>
              </a:rPr>
              <a:t>Allt fler lever längre och fler lever med kronisk sjukdom. Vi lär oss mer om våra sjukdomar vilket gör att vi både kan och vill göra mer själva. </a:t>
            </a:r>
          </a:p>
          <a:p>
            <a:pPr marL="0" indent="0">
              <a:buNone/>
            </a:pPr>
            <a:endParaRPr lang="sv-SE" sz="1500" dirty="0">
              <a:solidFill>
                <a:srgbClr val="000000"/>
              </a:solidFill>
            </a:endParaRPr>
          </a:p>
          <a:p>
            <a:pPr marL="0" indent="0">
              <a:buNone/>
            </a:pPr>
            <a:r>
              <a:rPr lang="sv-SE" sz="1575" dirty="0">
                <a:solidFill>
                  <a:srgbClr val="000000"/>
                </a:solidFill>
                <a:latin typeface="Arial" panose="020B0604020202020204" pitchFamily="34" charset="0"/>
                <a:cs typeface="Arial" panose="020B0604020202020204" pitchFamily="34" charset="0"/>
              </a:rPr>
              <a:t>Hälso- och sjukvårdssystem är inte utformat utifrån dagens behov.</a:t>
            </a:r>
          </a:p>
          <a:p>
            <a:pPr marL="0" indent="0">
              <a:buNone/>
            </a:pPr>
            <a:endParaRPr lang="sv-SE" sz="1575" dirty="0">
              <a:solidFill>
                <a:srgbClr val="000000"/>
              </a:solidFill>
              <a:latin typeface="Arial" panose="020B0604020202020204" pitchFamily="34" charset="0"/>
              <a:cs typeface="Arial" panose="020B0604020202020204" pitchFamily="34" charset="0"/>
            </a:endParaRPr>
          </a:p>
          <a:p>
            <a:pPr marL="0" indent="0">
              <a:buNone/>
            </a:pPr>
            <a:r>
              <a:rPr lang="sv-SE" sz="1500" dirty="0">
                <a:solidFill>
                  <a:srgbClr val="000000"/>
                </a:solidFill>
                <a:latin typeface="Arial" panose="020B0604020202020204" pitchFamily="34" charset="0"/>
                <a:cs typeface="Arial" panose="020B0604020202020204" pitchFamily="34" charset="0"/>
              </a:rPr>
              <a:t>Färre ska ge vård till fler. Antalet äldre ökar snabbt och antalet i arbetsför ålder minskar</a:t>
            </a:r>
          </a:p>
          <a:p>
            <a:pPr marL="0" indent="0">
              <a:buNone/>
            </a:pPr>
            <a:endParaRPr lang="sv-SE" sz="1500" dirty="0">
              <a:solidFill>
                <a:srgbClr val="000000"/>
              </a:solidFill>
              <a:latin typeface="Arial" panose="020B0604020202020204" pitchFamily="34" charset="0"/>
              <a:cs typeface="Arial" panose="020B0604020202020204" pitchFamily="34" charset="0"/>
            </a:endParaRPr>
          </a:p>
          <a:p>
            <a:pPr marL="0" indent="0">
              <a:buNone/>
            </a:pPr>
            <a:r>
              <a:rPr lang="sv-SE" sz="1500" dirty="0">
                <a:solidFill>
                  <a:srgbClr val="000000"/>
                </a:solidFill>
                <a:latin typeface="Arial" panose="020B0604020202020204" pitchFamily="34" charset="0"/>
                <a:cs typeface="Arial" panose="020B0604020202020204" pitchFamily="34" charset="0"/>
              </a:rPr>
              <a:t>Högt insjuknande i sjukdomar som går att förebygga</a:t>
            </a:r>
          </a:p>
          <a:p>
            <a:pPr marL="0" indent="0">
              <a:buNone/>
            </a:pPr>
            <a:endParaRPr lang="sv-SE" sz="1500" dirty="0">
              <a:solidFill>
                <a:srgbClr val="000000"/>
              </a:solidFill>
              <a:latin typeface="Arial" panose="020B0604020202020204" pitchFamily="34" charset="0"/>
              <a:cs typeface="Arial" panose="020B0604020202020204" pitchFamily="34" charset="0"/>
            </a:endParaRPr>
          </a:p>
          <a:p>
            <a:pPr marL="0" indent="0">
              <a:buNone/>
            </a:pPr>
            <a:r>
              <a:rPr lang="sv-SE" sz="1500" dirty="0">
                <a:solidFill>
                  <a:srgbClr val="000000"/>
                </a:solidFill>
                <a:latin typeface="Arial" panose="020B0604020202020204" pitchFamily="34" charset="0"/>
                <a:cs typeface="Arial" panose="020B0604020202020204" pitchFamily="34" charset="0"/>
              </a:rPr>
              <a:t>Digitaliseringen i samhället skapar nya förväntningar och nya möjligheter.</a:t>
            </a:r>
            <a:endParaRPr lang="sv-SE" sz="1800" dirty="0">
              <a:solidFill>
                <a:srgbClr val="000000"/>
              </a:solidFill>
              <a:latin typeface="Arial" panose="020B0604020202020204" pitchFamily="34" charset="0"/>
              <a:cs typeface="Arial" panose="020B0604020202020204" pitchFamily="34" charset="0"/>
            </a:endParaRPr>
          </a:p>
          <a:p>
            <a:pPr marL="0" indent="0">
              <a:buNone/>
            </a:pPr>
            <a:endParaRPr lang="sv-SE" sz="1800" dirty="0">
              <a:solidFill>
                <a:srgbClr val="000000"/>
              </a:solidFill>
            </a:endParaRPr>
          </a:p>
        </p:txBody>
      </p:sp>
      <p:sp>
        <p:nvSpPr>
          <p:cNvPr id="7" name="Rubrik 3"/>
          <p:cNvSpPr>
            <a:spLocks noGrp="1"/>
          </p:cNvSpPr>
          <p:nvPr>
            <p:ph type="title"/>
          </p:nvPr>
        </p:nvSpPr>
        <p:spPr>
          <a:xfrm>
            <a:off x="457201" y="505628"/>
            <a:ext cx="8490857" cy="465534"/>
          </a:xfrm>
        </p:spPr>
        <p:txBody>
          <a:bodyPr/>
          <a:lstStyle/>
          <a:p>
            <a:r>
              <a:rPr lang="sv-SE" dirty="0">
                <a:solidFill>
                  <a:srgbClr val="000000"/>
                </a:solidFill>
                <a:latin typeface="Arial" panose="020B0604020202020204" pitchFamily="34" charset="0"/>
                <a:cs typeface="Arial" panose="020B0604020202020204" pitchFamily="34" charset="0"/>
              </a:rPr>
              <a:t>Fem drivande krafter till </a:t>
            </a:r>
            <a:r>
              <a:rPr lang="sv-SE" dirty="0">
                <a:latin typeface="Arial" panose="020B0604020202020204" pitchFamily="34" charset="0"/>
                <a:cs typeface="Arial" panose="020B0604020202020204" pitchFamily="34" charset="0"/>
              </a:rPr>
              <a:t>varför</a:t>
            </a:r>
            <a:r>
              <a:rPr lang="sv-SE" dirty="0">
                <a:solidFill>
                  <a:srgbClr val="000000"/>
                </a:solidFill>
                <a:latin typeface="Arial" panose="020B0604020202020204" pitchFamily="34" charset="0"/>
                <a:cs typeface="Arial" panose="020B0604020202020204" pitchFamily="34" charset="0"/>
              </a:rPr>
              <a:t> vi behöver ställa om?</a:t>
            </a:r>
          </a:p>
        </p:txBody>
      </p:sp>
      <p:pic>
        <p:nvPicPr>
          <p:cNvPr id="2" name="Bildobjekt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27921" y="1679386"/>
            <a:ext cx="1154113" cy="873555"/>
          </a:xfrm>
          <a:prstGeom prst="rect">
            <a:avLst/>
          </a:prstGeom>
        </p:spPr>
      </p:pic>
      <p:sp>
        <p:nvSpPr>
          <p:cNvPr id="3" name="textruta 2"/>
          <p:cNvSpPr txBox="1"/>
          <p:nvPr/>
        </p:nvSpPr>
        <p:spPr>
          <a:xfrm>
            <a:off x="406400" y="1232404"/>
            <a:ext cx="723900" cy="669414"/>
          </a:xfrm>
          <a:prstGeom prst="rect">
            <a:avLst/>
          </a:prstGeom>
          <a:noFill/>
        </p:spPr>
        <p:txBody>
          <a:bodyPr wrap="square" rtlCol="0">
            <a:spAutoFit/>
          </a:bodyPr>
          <a:lstStyle/>
          <a:p>
            <a:r>
              <a:rPr lang="sv-SE" sz="3750" dirty="0">
                <a:solidFill>
                  <a:srgbClr val="0070C0"/>
                </a:solidFill>
                <a:latin typeface="Arial" panose="020B0604020202020204" pitchFamily="34" charset="0"/>
                <a:cs typeface="Arial" panose="020B0604020202020204" pitchFamily="34" charset="0"/>
              </a:rPr>
              <a:t>1</a:t>
            </a:r>
          </a:p>
        </p:txBody>
      </p:sp>
      <p:sp>
        <p:nvSpPr>
          <p:cNvPr id="11" name="textruta 10"/>
          <p:cNvSpPr txBox="1"/>
          <p:nvPr/>
        </p:nvSpPr>
        <p:spPr>
          <a:xfrm>
            <a:off x="406400" y="2087588"/>
            <a:ext cx="723900" cy="669414"/>
          </a:xfrm>
          <a:prstGeom prst="rect">
            <a:avLst/>
          </a:prstGeom>
          <a:noFill/>
        </p:spPr>
        <p:txBody>
          <a:bodyPr wrap="square" rtlCol="0">
            <a:spAutoFit/>
          </a:bodyPr>
          <a:lstStyle/>
          <a:p>
            <a:r>
              <a:rPr lang="sv-SE" sz="3750" dirty="0">
                <a:solidFill>
                  <a:srgbClr val="0070C0"/>
                </a:solidFill>
                <a:latin typeface="Arial" panose="020B0604020202020204" pitchFamily="34" charset="0"/>
                <a:cs typeface="Arial" panose="020B0604020202020204" pitchFamily="34" charset="0"/>
              </a:rPr>
              <a:t>2</a:t>
            </a:r>
          </a:p>
        </p:txBody>
      </p:sp>
      <p:sp>
        <p:nvSpPr>
          <p:cNvPr id="12" name="textruta 11"/>
          <p:cNvSpPr txBox="1"/>
          <p:nvPr/>
        </p:nvSpPr>
        <p:spPr>
          <a:xfrm>
            <a:off x="406400" y="2848877"/>
            <a:ext cx="723900" cy="669414"/>
          </a:xfrm>
          <a:prstGeom prst="rect">
            <a:avLst/>
          </a:prstGeom>
          <a:noFill/>
        </p:spPr>
        <p:txBody>
          <a:bodyPr wrap="square" rtlCol="0">
            <a:spAutoFit/>
          </a:bodyPr>
          <a:lstStyle/>
          <a:p>
            <a:r>
              <a:rPr lang="sv-SE" sz="3750" dirty="0">
                <a:solidFill>
                  <a:srgbClr val="0070C0"/>
                </a:solidFill>
                <a:latin typeface="Arial" panose="020B0604020202020204" pitchFamily="34" charset="0"/>
                <a:cs typeface="Arial" panose="020B0604020202020204" pitchFamily="34" charset="0"/>
              </a:rPr>
              <a:t>3</a:t>
            </a:r>
          </a:p>
        </p:txBody>
      </p:sp>
      <p:sp>
        <p:nvSpPr>
          <p:cNvPr id="13" name="textruta 12"/>
          <p:cNvSpPr txBox="1"/>
          <p:nvPr/>
        </p:nvSpPr>
        <p:spPr>
          <a:xfrm>
            <a:off x="461597" y="3625398"/>
            <a:ext cx="476250" cy="669414"/>
          </a:xfrm>
          <a:prstGeom prst="rect">
            <a:avLst/>
          </a:prstGeom>
          <a:noFill/>
        </p:spPr>
        <p:txBody>
          <a:bodyPr wrap="square" rtlCol="0">
            <a:spAutoFit/>
          </a:bodyPr>
          <a:lstStyle/>
          <a:p>
            <a:r>
              <a:rPr lang="sv-SE" sz="3750" dirty="0">
                <a:solidFill>
                  <a:srgbClr val="0070C0"/>
                </a:solidFill>
                <a:latin typeface="Arial" panose="020B0604020202020204" pitchFamily="34" charset="0"/>
                <a:cs typeface="Arial" panose="020B0604020202020204" pitchFamily="34" charset="0"/>
              </a:rPr>
              <a:t>4</a:t>
            </a:r>
          </a:p>
        </p:txBody>
      </p:sp>
      <p:sp>
        <p:nvSpPr>
          <p:cNvPr id="4" name="Rektangel 3"/>
          <p:cNvSpPr/>
          <p:nvPr/>
        </p:nvSpPr>
        <p:spPr>
          <a:xfrm>
            <a:off x="457201" y="4401919"/>
            <a:ext cx="452368" cy="669414"/>
          </a:xfrm>
          <a:prstGeom prst="rect">
            <a:avLst/>
          </a:prstGeom>
        </p:spPr>
        <p:txBody>
          <a:bodyPr wrap="none">
            <a:spAutoFit/>
          </a:bodyPr>
          <a:lstStyle/>
          <a:p>
            <a:r>
              <a:rPr lang="sv-SE" sz="3750" dirty="0">
                <a:solidFill>
                  <a:srgbClr val="0070C0"/>
                </a:solidFill>
                <a:latin typeface="Arial" panose="020B0604020202020204" pitchFamily="34" charset="0"/>
                <a:cs typeface="Arial" panose="020B0604020202020204" pitchFamily="34" charset="0"/>
              </a:rPr>
              <a:t>5</a:t>
            </a:r>
          </a:p>
        </p:txBody>
      </p:sp>
      <p:pic>
        <p:nvPicPr>
          <p:cNvPr id="10" name="Bildobjekt 3" descr="image00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92352" y="4678345"/>
            <a:ext cx="829296" cy="334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Bildobjekt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32996" y="4744068"/>
            <a:ext cx="810299" cy="202575"/>
          </a:xfrm>
          <a:prstGeom prst="rect">
            <a:avLst/>
          </a:prstGeom>
        </p:spPr>
      </p:pic>
    </p:spTree>
    <p:extLst>
      <p:ext uri="{BB962C8B-B14F-4D97-AF65-F5344CB8AC3E}">
        <p14:creationId xmlns:p14="http://schemas.microsoft.com/office/powerpoint/2010/main" val="3445904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latshållare för innehåll 6" descr="Illustration som visar fördelningen av personers ålder i procent 2030 jämfört med 2020. Budskapet i bilden är att personer som är 80 år eller äldre kommer att öka med 49 procent, medan personer i arbetsför ålder bara ökar med 3,9 procent. ">
            <a:extLst>
              <a:ext uri="{FF2B5EF4-FFF2-40B4-BE49-F238E27FC236}">
                <a16:creationId xmlns:a16="http://schemas.microsoft.com/office/drawing/2014/main" id="{7A17C904-C7EB-49CD-843F-E24902D01962}"/>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rcRect/>
          <a:stretch/>
        </p:blipFill>
        <p:spPr>
          <a:xfrm>
            <a:off x="1132154" y="1291857"/>
            <a:ext cx="6879693" cy="3143823"/>
          </a:xfrm>
          <a:prstGeom prst="rect">
            <a:avLst/>
          </a:prstGeom>
        </p:spPr>
      </p:pic>
      <p:sp>
        <p:nvSpPr>
          <p:cNvPr id="5" name="Rubrik 1"/>
          <p:cNvSpPr>
            <a:spLocks noGrp="1"/>
          </p:cNvSpPr>
          <p:nvPr>
            <p:ph type="title"/>
          </p:nvPr>
        </p:nvSpPr>
        <p:spPr>
          <a:xfrm>
            <a:off x="498175" y="655952"/>
            <a:ext cx="7207369" cy="923544"/>
          </a:xfrm>
        </p:spPr>
        <p:txBody>
          <a:bodyPr>
            <a:normAutofit/>
          </a:bodyPr>
          <a:lstStyle/>
          <a:p>
            <a:r>
              <a:rPr lang="sv-SE" sz="2700" b="1" dirty="0">
                <a:solidFill>
                  <a:srgbClr val="0070C0"/>
                </a:solidFill>
                <a:latin typeface="Arial" panose="020B0604020202020204" pitchFamily="34" charset="0"/>
                <a:cs typeface="Arial" panose="020B0604020202020204" pitchFamily="34" charset="0"/>
              </a:rPr>
              <a:t>Färre ska försörja fler</a:t>
            </a:r>
          </a:p>
        </p:txBody>
      </p:sp>
      <p:sp>
        <p:nvSpPr>
          <p:cNvPr id="6" name="textruta 5">
            <a:extLst>
              <a:ext uri="{FF2B5EF4-FFF2-40B4-BE49-F238E27FC236}">
                <a16:creationId xmlns:a16="http://schemas.microsoft.com/office/drawing/2014/main" id="{885A5F7A-A2D1-46AC-8ACF-B95315D739B2}"/>
              </a:ext>
            </a:extLst>
          </p:cNvPr>
          <p:cNvSpPr txBox="1"/>
          <p:nvPr/>
        </p:nvSpPr>
        <p:spPr>
          <a:xfrm>
            <a:off x="568150" y="1435956"/>
            <a:ext cx="4051475" cy="553998"/>
          </a:xfrm>
          <a:prstGeom prst="rect">
            <a:avLst/>
          </a:prstGeom>
          <a:noFill/>
        </p:spPr>
        <p:txBody>
          <a:bodyPr wrap="square" rtlCol="0">
            <a:spAutoFit/>
          </a:bodyPr>
          <a:lstStyle/>
          <a:p>
            <a:pPr defTabSz="685800">
              <a:defRPr/>
            </a:pPr>
            <a:r>
              <a:rPr lang="sv-SE" sz="1500" i="1" dirty="0">
                <a:solidFill>
                  <a:prstClr val="black"/>
                </a:solidFill>
                <a:latin typeface="Arial"/>
              </a:rPr>
              <a:t>Förändringar i procent i olika åldersgrupper, </a:t>
            </a:r>
            <a:br>
              <a:rPr lang="sv-SE" sz="1500" i="1" dirty="0">
                <a:solidFill>
                  <a:prstClr val="black"/>
                </a:solidFill>
                <a:latin typeface="Arial"/>
              </a:rPr>
            </a:br>
            <a:r>
              <a:rPr lang="sv-SE" sz="1500" i="1" dirty="0">
                <a:solidFill>
                  <a:prstClr val="black"/>
                </a:solidFill>
                <a:latin typeface="Arial"/>
              </a:rPr>
              <a:t>2030 jämfört med 2020</a:t>
            </a:r>
          </a:p>
        </p:txBody>
      </p:sp>
      <p:pic>
        <p:nvPicPr>
          <p:cNvPr id="7" name="Bildobjekt 3" descr="image00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92352" y="4678345"/>
            <a:ext cx="829296" cy="334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Bildobjekt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32996" y="4744068"/>
            <a:ext cx="810299" cy="202575"/>
          </a:xfrm>
          <a:prstGeom prst="rect">
            <a:avLst/>
          </a:prstGeom>
        </p:spPr>
      </p:pic>
    </p:spTree>
    <p:extLst>
      <p:ext uri="{BB962C8B-B14F-4D97-AF65-F5344CB8AC3E}">
        <p14:creationId xmlns:p14="http://schemas.microsoft.com/office/powerpoint/2010/main" val="761085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2700" b="1" dirty="0">
                <a:solidFill>
                  <a:srgbClr val="0070C0"/>
                </a:solidFill>
                <a:latin typeface="Arial" panose="020B0604020202020204" pitchFamily="34" charset="0"/>
                <a:cs typeface="Arial" panose="020B0604020202020204" pitchFamily="34" charset="0"/>
              </a:rPr>
              <a:t>Nära vård en fokusförflyttning</a:t>
            </a:r>
          </a:p>
        </p:txBody>
      </p:sp>
      <p:sp>
        <p:nvSpPr>
          <p:cNvPr id="3" name="Platshållare för innehåll 2"/>
          <p:cNvSpPr>
            <a:spLocks noGrp="1"/>
          </p:cNvSpPr>
          <p:nvPr>
            <p:ph sz="half" idx="1"/>
          </p:nvPr>
        </p:nvSpPr>
        <p:spPr>
          <a:xfrm>
            <a:off x="498175" y="1559502"/>
            <a:ext cx="3537000" cy="2805300"/>
          </a:xfrm>
        </p:spPr>
        <p:txBody>
          <a:bodyPr>
            <a:normAutofit fontScale="92500"/>
          </a:bodyPr>
          <a:lstStyle/>
          <a:p>
            <a:pPr marL="22622" indent="0">
              <a:lnSpc>
                <a:spcPct val="150000"/>
              </a:lnSpc>
              <a:buNone/>
            </a:pPr>
            <a:r>
              <a:rPr lang="sv-SE" dirty="0">
                <a:solidFill>
                  <a:srgbClr val="000000"/>
                </a:solidFill>
                <a:latin typeface="Arial" panose="020B0604020202020204" pitchFamily="34" charset="0"/>
                <a:cs typeface="Arial" panose="020B0604020202020204" pitchFamily="34" charset="0"/>
              </a:rPr>
              <a:t>Organisation</a:t>
            </a:r>
          </a:p>
          <a:p>
            <a:pPr marL="22622" indent="0">
              <a:lnSpc>
                <a:spcPct val="150000"/>
              </a:lnSpc>
              <a:buNone/>
            </a:pPr>
            <a:r>
              <a:rPr lang="sv-SE" dirty="0">
                <a:solidFill>
                  <a:srgbClr val="000000"/>
                </a:solidFill>
                <a:latin typeface="Arial" panose="020B0604020202020204" pitchFamily="34" charset="0"/>
                <a:cs typeface="Arial" panose="020B0604020202020204" pitchFamily="34" charset="0"/>
              </a:rPr>
              <a:t>Passiv mottagare</a:t>
            </a:r>
          </a:p>
          <a:p>
            <a:pPr marL="22622" indent="0">
              <a:lnSpc>
                <a:spcPct val="150000"/>
              </a:lnSpc>
              <a:buNone/>
            </a:pPr>
            <a:r>
              <a:rPr lang="sv-SE" dirty="0">
                <a:solidFill>
                  <a:srgbClr val="000000"/>
                </a:solidFill>
                <a:latin typeface="Arial" panose="020B0604020202020204" pitchFamily="34" charset="0"/>
                <a:cs typeface="Arial" panose="020B0604020202020204" pitchFamily="34" charset="0"/>
              </a:rPr>
              <a:t>Reaktiv</a:t>
            </a:r>
          </a:p>
          <a:p>
            <a:pPr marL="22622" indent="0">
              <a:lnSpc>
                <a:spcPct val="150000"/>
              </a:lnSpc>
              <a:buNone/>
            </a:pPr>
            <a:r>
              <a:rPr lang="sv-SE" dirty="0">
                <a:latin typeface="Arial" panose="020B0604020202020204" pitchFamily="34" charset="0"/>
                <a:cs typeface="Arial" panose="020B0604020202020204" pitchFamily="34" charset="0"/>
              </a:rPr>
              <a:t>Isolerade vård och omsorgsinsatser</a:t>
            </a:r>
          </a:p>
        </p:txBody>
      </p:sp>
      <p:sp>
        <p:nvSpPr>
          <p:cNvPr id="4" name="Platshållare för innehåll 3"/>
          <p:cNvSpPr>
            <a:spLocks noGrp="1"/>
          </p:cNvSpPr>
          <p:nvPr>
            <p:ph sz="half" idx="2"/>
          </p:nvPr>
        </p:nvSpPr>
        <p:spPr>
          <a:xfrm>
            <a:off x="4101858" y="1565693"/>
            <a:ext cx="3603686" cy="2805300"/>
          </a:xfrm>
        </p:spPr>
        <p:txBody>
          <a:bodyPr>
            <a:normAutofit fontScale="92500"/>
          </a:bodyPr>
          <a:lstStyle/>
          <a:p>
            <a:pPr marL="22622" indent="0">
              <a:lnSpc>
                <a:spcPct val="150000"/>
              </a:lnSpc>
              <a:buNone/>
            </a:pPr>
            <a:r>
              <a:rPr lang="sv-SE" b="1" dirty="0">
                <a:solidFill>
                  <a:srgbClr val="000000"/>
                </a:solidFill>
                <a:latin typeface="Arial" panose="020B0604020202020204" pitchFamily="34" charset="0"/>
                <a:cs typeface="Arial" panose="020B0604020202020204" pitchFamily="34" charset="0"/>
              </a:rPr>
              <a:t>Person och relation</a:t>
            </a:r>
          </a:p>
          <a:p>
            <a:pPr marL="22622" indent="0">
              <a:lnSpc>
                <a:spcPct val="150000"/>
              </a:lnSpc>
              <a:buNone/>
            </a:pPr>
            <a:r>
              <a:rPr lang="sv-SE" b="1" dirty="0">
                <a:solidFill>
                  <a:srgbClr val="000000"/>
                </a:solidFill>
                <a:latin typeface="Arial" panose="020B0604020202020204" pitchFamily="34" charset="0"/>
                <a:cs typeface="Arial" panose="020B0604020202020204" pitchFamily="34" charset="0"/>
              </a:rPr>
              <a:t>Aktiv medskapare</a:t>
            </a:r>
          </a:p>
          <a:p>
            <a:pPr marL="22622" indent="0">
              <a:lnSpc>
                <a:spcPct val="150000"/>
              </a:lnSpc>
              <a:buNone/>
            </a:pPr>
            <a:r>
              <a:rPr lang="sv-SE" b="1" dirty="0">
                <a:solidFill>
                  <a:srgbClr val="000000"/>
                </a:solidFill>
                <a:latin typeface="Arial" panose="020B0604020202020204" pitchFamily="34" charset="0"/>
                <a:cs typeface="Arial" panose="020B0604020202020204" pitchFamily="34" charset="0"/>
              </a:rPr>
              <a:t>Proaktiv och hälsofrämjande</a:t>
            </a:r>
          </a:p>
          <a:p>
            <a:pPr marL="22622" indent="0">
              <a:lnSpc>
                <a:spcPct val="150000"/>
              </a:lnSpc>
              <a:buNone/>
            </a:pPr>
            <a:r>
              <a:rPr lang="sv-SE" b="1" dirty="0">
                <a:solidFill>
                  <a:srgbClr val="000000"/>
                </a:solidFill>
                <a:latin typeface="Arial" panose="020B0604020202020204" pitchFamily="34" charset="0"/>
                <a:cs typeface="Arial" panose="020B0604020202020204" pitchFamily="34" charset="0"/>
              </a:rPr>
              <a:t>Sammanhållet utifrån personens fokus</a:t>
            </a:r>
          </a:p>
          <a:p>
            <a:endParaRPr lang="sv-SE" dirty="0"/>
          </a:p>
        </p:txBody>
      </p:sp>
      <p:sp>
        <p:nvSpPr>
          <p:cNvPr id="16" name="Högerpil 15"/>
          <p:cNvSpPr/>
          <p:nvPr/>
        </p:nvSpPr>
        <p:spPr>
          <a:xfrm>
            <a:off x="2881746" y="1710871"/>
            <a:ext cx="733806" cy="260141"/>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dirty="0">
              <a:solidFill>
                <a:srgbClr val="FFC000">
                  <a:lumMod val="90000"/>
                </a:srgbClr>
              </a:solidFill>
            </a:endParaRPr>
          </a:p>
        </p:txBody>
      </p:sp>
      <p:sp>
        <p:nvSpPr>
          <p:cNvPr id="17" name="Högerpil 16"/>
          <p:cNvSpPr/>
          <p:nvPr/>
        </p:nvSpPr>
        <p:spPr>
          <a:xfrm>
            <a:off x="2881746" y="2246707"/>
            <a:ext cx="733806" cy="260141"/>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dirty="0">
              <a:solidFill>
                <a:srgbClr val="70AD47">
                  <a:lumMod val="75000"/>
                </a:srgbClr>
              </a:solidFill>
            </a:endParaRPr>
          </a:p>
        </p:txBody>
      </p:sp>
      <p:sp>
        <p:nvSpPr>
          <p:cNvPr id="18" name="Högerpil 17"/>
          <p:cNvSpPr/>
          <p:nvPr/>
        </p:nvSpPr>
        <p:spPr>
          <a:xfrm>
            <a:off x="2881746" y="2798335"/>
            <a:ext cx="733806" cy="260141"/>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dirty="0">
              <a:solidFill>
                <a:srgbClr val="FFC000">
                  <a:lumMod val="90000"/>
                </a:srgbClr>
              </a:solidFill>
            </a:endParaRPr>
          </a:p>
        </p:txBody>
      </p:sp>
      <p:sp>
        <p:nvSpPr>
          <p:cNvPr id="19" name="Högerpil 18"/>
          <p:cNvSpPr/>
          <p:nvPr/>
        </p:nvSpPr>
        <p:spPr>
          <a:xfrm>
            <a:off x="2881746" y="3299498"/>
            <a:ext cx="733806" cy="260141"/>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dirty="0">
              <a:solidFill>
                <a:srgbClr val="FFC000">
                  <a:lumMod val="90000"/>
                </a:srgbClr>
              </a:solidFill>
            </a:endParaRPr>
          </a:p>
        </p:txBody>
      </p:sp>
      <p:pic>
        <p:nvPicPr>
          <p:cNvPr id="9" name="Bildobjekt 3"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2352" y="4678345"/>
            <a:ext cx="829296" cy="334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Bildobjekt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32996" y="4744068"/>
            <a:ext cx="810299" cy="202575"/>
          </a:xfrm>
          <a:prstGeom prst="rect">
            <a:avLst/>
          </a:prstGeom>
        </p:spPr>
      </p:pic>
    </p:spTree>
    <p:extLst>
      <p:ext uri="{BB962C8B-B14F-4D97-AF65-F5344CB8AC3E}">
        <p14:creationId xmlns:p14="http://schemas.microsoft.com/office/powerpoint/2010/main" val="111953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dobjekt 3"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2352" y="4678345"/>
            <a:ext cx="829296" cy="334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Bildobjekt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32996" y="4744068"/>
            <a:ext cx="810299" cy="202575"/>
          </a:xfrm>
          <a:prstGeom prst="rect">
            <a:avLst/>
          </a:prstGeom>
        </p:spPr>
      </p:pic>
      <p:pic>
        <p:nvPicPr>
          <p:cNvPr id="3" name="Bildobjekt 2"/>
          <p:cNvPicPr>
            <a:picLocks noChangeAspect="1"/>
          </p:cNvPicPr>
          <p:nvPr/>
        </p:nvPicPr>
        <p:blipFill rotWithShape="1">
          <a:blip r:embed="rId5" cstate="print">
            <a:extLst>
              <a:ext uri="{28A0092B-C50C-407E-A947-70E740481C1C}">
                <a14:useLocalDpi xmlns:a14="http://schemas.microsoft.com/office/drawing/2010/main" val="0"/>
              </a:ext>
            </a:extLst>
          </a:blip>
          <a:srcRect b="5765"/>
          <a:stretch/>
        </p:blipFill>
        <p:spPr>
          <a:xfrm>
            <a:off x="1313393" y="232290"/>
            <a:ext cx="6517214" cy="4159045"/>
          </a:xfrm>
          <a:prstGeom prst="rect">
            <a:avLst/>
          </a:prstGeom>
        </p:spPr>
      </p:pic>
    </p:spTree>
    <p:extLst>
      <p:ext uri="{BB962C8B-B14F-4D97-AF65-F5344CB8AC3E}">
        <p14:creationId xmlns:p14="http://schemas.microsoft.com/office/powerpoint/2010/main" val="1041841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20290" y="691855"/>
            <a:ext cx="8095059" cy="1012031"/>
          </a:xfrm>
        </p:spPr>
        <p:txBody>
          <a:bodyPr>
            <a:normAutofit/>
          </a:bodyPr>
          <a:lstStyle/>
          <a:p>
            <a:pPr algn="ctr"/>
            <a:r>
              <a:rPr lang="sv-SE" sz="2800" b="1" dirty="0">
                <a:solidFill>
                  <a:schemeClr val="accent5"/>
                </a:solidFill>
                <a:latin typeface="Arial" panose="020B0604020202020204" pitchFamily="34" charset="0"/>
                <a:cs typeface="Arial" panose="020B0604020202020204" pitchFamily="34" charset="0"/>
              </a:rPr>
              <a:t>Min hälsa och välbefinnande</a:t>
            </a:r>
          </a:p>
        </p:txBody>
      </p:sp>
      <p:sp>
        <p:nvSpPr>
          <p:cNvPr id="7" name="textruta 6"/>
          <p:cNvSpPr txBox="1"/>
          <p:nvPr/>
        </p:nvSpPr>
        <p:spPr>
          <a:xfrm>
            <a:off x="1967737" y="1703885"/>
            <a:ext cx="5670000" cy="2400657"/>
          </a:xfrm>
          <a:prstGeom prst="rect">
            <a:avLst/>
          </a:prstGeom>
          <a:noFill/>
        </p:spPr>
        <p:txBody>
          <a:bodyPr wrap="square" lIns="91440" tIns="45720" rIns="91440" bIns="45720" rtlCol="0" anchor="t">
            <a:spAutoFit/>
          </a:bodyPr>
          <a:lstStyle/>
          <a:p>
            <a:pPr defTabSz="914378">
              <a:defRPr/>
            </a:pPr>
            <a:r>
              <a:rPr lang="sv-SE" sz="1500" dirty="0">
                <a:solidFill>
                  <a:prstClr val="black"/>
                </a:solidFill>
                <a:latin typeface="Arial" panose="020B0604020202020204" pitchFamily="34" charset="0"/>
                <a:cs typeface="Arial" panose="020B0604020202020204" pitchFamily="34" charset="0"/>
              </a:rPr>
              <a:t>Det handlar om mig och mitt liv! Mina goda vanor grundläggs tidigt i livet och jag är mån om min hälsa och strävar efter goda vanor i min vardag. </a:t>
            </a:r>
          </a:p>
          <a:p>
            <a:pPr defTabSz="914378">
              <a:defRPr/>
            </a:pPr>
            <a:endParaRPr lang="sv-SE" sz="1500" dirty="0">
              <a:solidFill>
                <a:prstClr val="black"/>
              </a:solidFill>
              <a:latin typeface="Arial" panose="020B0604020202020204" pitchFamily="34" charset="0"/>
              <a:cs typeface="Arial" panose="020B0604020202020204" pitchFamily="34" charset="0"/>
            </a:endParaRPr>
          </a:p>
          <a:p>
            <a:pPr defTabSz="914378">
              <a:defRPr/>
            </a:pPr>
            <a:r>
              <a:rPr lang="sv-SE" sz="1500" dirty="0">
                <a:solidFill>
                  <a:prstClr val="black"/>
                </a:solidFill>
                <a:latin typeface="Arial" panose="020B0604020202020204" pitchFamily="34" charset="0"/>
                <a:cs typeface="Arial" panose="020B0604020202020204" pitchFamily="34" charset="0"/>
              </a:rPr>
              <a:t>Mitt välbefinnande handlar om att jag i glädje ska kunna utföra mina livsuppgifter när jag växer upp, mitt i livet och när jag åldras. Jag erbjuds förebyggande stöd och utifrån mina unika förutsättningar och behov får jag hjälp att stärka min hälsa om jag behöver det. I mötet med vård och omsorg får jag frågan om vad som är viktigt för mig. </a:t>
            </a:r>
          </a:p>
        </p:txBody>
      </p:sp>
      <p:pic>
        <p:nvPicPr>
          <p:cNvPr id="9" name="Bildobjekt 3"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2352" y="4678345"/>
            <a:ext cx="829296" cy="334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Bildobjekt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32996" y="4744068"/>
            <a:ext cx="810299" cy="202575"/>
          </a:xfrm>
          <a:prstGeom prst="rect">
            <a:avLst/>
          </a:prstGeom>
        </p:spPr>
      </p:pic>
      <p:pic>
        <p:nvPicPr>
          <p:cNvPr id="3" name="Bildobjekt 2"/>
          <p:cNvPicPr>
            <a:picLocks noChangeAspect="1"/>
          </p:cNvPicPr>
          <p:nvPr/>
        </p:nvPicPr>
        <p:blipFill>
          <a:blip r:embed="rId5"/>
          <a:stretch>
            <a:fillRect/>
          </a:stretch>
        </p:blipFill>
        <p:spPr>
          <a:xfrm>
            <a:off x="303189" y="171450"/>
            <a:ext cx="1450844" cy="1185148"/>
          </a:xfrm>
          <a:prstGeom prst="rect">
            <a:avLst/>
          </a:prstGeom>
        </p:spPr>
      </p:pic>
    </p:spTree>
    <p:extLst>
      <p:ext uri="{BB962C8B-B14F-4D97-AF65-F5344CB8AC3E}">
        <p14:creationId xmlns:p14="http://schemas.microsoft.com/office/powerpoint/2010/main" val="1150444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20292" y="531589"/>
            <a:ext cx="8095059" cy="1012031"/>
          </a:xfrm>
        </p:spPr>
        <p:txBody>
          <a:bodyPr>
            <a:normAutofit/>
          </a:bodyPr>
          <a:lstStyle/>
          <a:p>
            <a:pPr algn="ctr"/>
            <a:r>
              <a:rPr lang="sv-SE" sz="2800" b="1" dirty="0">
                <a:solidFill>
                  <a:schemeClr val="bg2">
                    <a:lumMod val="25000"/>
                  </a:schemeClr>
                </a:solidFill>
                <a:latin typeface="Arial" panose="020B0604020202020204" pitchFamily="34" charset="0"/>
                <a:cs typeface="Arial" panose="020B0604020202020204" pitchFamily="34" charset="0"/>
              </a:rPr>
              <a:t>Min egen kraft tas tillvara</a:t>
            </a:r>
          </a:p>
        </p:txBody>
      </p:sp>
      <p:sp>
        <p:nvSpPr>
          <p:cNvPr id="3" name="textruta 2"/>
          <p:cNvSpPr txBox="1"/>
          <p:nvPr/>
        </p:nvSpPr>
        <p:spPr>
          <a:xfrm>
            <a:off x="1737000" y="1798462"/>
            <a:ext cx="5670000" cy="1800493"/>
          </a:xfrm>
          <a:prstGeom prst="rect">
            <a:avLst/>
          </a:prstGeom>
          <a:noFill/>
        </p:spPr>
        <p:txBody>
          <a:bodyPr wrap="square" rtlCol="0">
            <a:spAutoFit/>
          </a:bodyPr>
          <a:lstStyle/>
          <a:p>
            <a:pPr defTabSz="914378">
              <a:defRPr/>
            </a:pPr>
            <a:r>
              <a:rPr lang="sv-SE" sz="1500" dirty="0">
                <a:solidFill>
                  <a:prstClr val="black"/>
                </a:solidFill>
                <a:latin typeface="Arial" panose="020B0604020202020204" pitchFamily="34" charset="0"/>
                <a:cs typeface="Arial" panose="020B0604020202020204" pitchFamily="34" charset="0"/>
              </a:rPr>
              <a:t>Jag är experten i mitt liv! Därför är jag också en aktiv och självklar partner i insatser som berör mig. Min berättelse och kunskap tas tillvara. Tillsammans med professionens kompetens utgör vi ett välfungerande team. Min självständighet ökar när jag får stöd att vara en aktiv medskapare. </a:t>
            </a:r>
          </a:p>
          <a:p>
            <a:pPr defTabSz="914378">
              <a:defRPr/>
            </a:pPr>
            <a:endParaRPr lang="sv-SE" dirty="0">
              <a:solidFill>
                <a:prstClr val="black"/>
              </a:solidFill>
            </a:endParaRPr>
          </a:p>
          <a:p>
            <a:pPr defTabSz="914378">
              <a:defRPr/>
            </a:pPr>
            <a:r>
              <a:rPr lang="sv-SE" dirty="0">
                <a:solidFill>
                  <a:prstClr val="black"/>
                </a:solidFill>
              </a:rPr>
              <a:t> </a:t>
            </a:r>
          </a:p>
        </p:txBody>
      </p:sp>
      <p:pic>
        <p:nvPicPr>
          <p:cNvPr id="7" name="Bildobjekt 6"/>
          <p:cNvPicPr>
            <a:picLocks noChangeAspect="1"/>
          </p:cNvPicPr>
          <p:nvPr/>
        </p:nvPicPr>
        <p:blipFill>
          <a:blip r:embed="rId3"/>
          <a:stretch>
            <a:fillRect/>
          </a:stretch>
        </p:blipFill>
        <p:spPr>
          <a:xfrm>
            <a:off x="1480792" y="744710"/>
            <a:ext cx="807244" cy="585788"/>
          </a:xfrm>
          <a:prstGeom prst="rect">
            <a:avLst/>
          </a:prstGeom>
        </p:spPr>
      </p:pic>
      <p:pic>
        <p:nvPicPr>
          <p:cNvPr id="8" name="Bildobjekt 3" descr="image00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92352" y="4678345"/>
            <a:ext cx="829296" cy="334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Bildobjekt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32996" y="4744068"/>
            <a:ext cx="810299" cy="202575"/>
          </a:xfrm>
          <a:prstGeom prst="rect">
            <a:avLst/>
          </a:prstGeom>
        </p:spPr>
      </p:pic>
    </p:spTree>
    <p:extLst>
      <p:ext uri="{BB962C8B-B14F-4D97-AF65-F5344CB8AC3E}">
        <p14:creationId xmlns:p14="http://schemas.microsoft.com/office/powerpoint/2010/main" val="1447158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20292" y="531589"/>
            <a:ext cx="8095059" cy="1012031"/>
          </a:xfrm>
        </p:spPr>
        <p:txBody>
          <a:bodyPr>
            <a:normAutofit/>
          </a:bodyPr>
          <a:lstStyle/>
          <a:p>
            <a:pPr algn="ctr"/>
            <a:r>
              <a:rPr lang="sv-SE" sz="2800" b="1" dirty="0">
                <a:solidFill>
                  <a:schemeClr val="bg2">
                    <a:lumMod val="25000"/>
                  </a:schemeClr>
                </a:solidFill>
                <a:latin typeface="Arial" panose="020B0604020202020204" pitchFamily="34" charset="0"/>
                <a:cs typeface="Arial" panose="020B0604020202020204" pitchFamily="34" charset="0"/>
              </a:rPr>
              <a:t>Tillsammans för min trygghet</a:t>
            </a:r>
          </a:p>
        </p:txBody>
      </p:sp>
      <p:sp>
        <p:nvSpPr>
          <p:cNvPr id="3" name="textruta 2"/>
          <p:cNvSpPr txBox="1"/>
          <p:nvPr/>
        </p:nvSpPr>
        <p:spPr>
          <a:xfrm>
            <a:off x="1737000" y="1798462"/>
            <a:ext cx="5670000" cy="1523494"/>
          </a:xfrm>
          <a:prstGeom prst="rect">
            <a:avLst/>
          </a:prstGeom>
          <a:noFill/>
        </p:spPr>
        <p:txBody>
          <a:bodyPr wrap="square" rtlCol="0">
            <a:spAutoFit/>
          </a:bodyPr>
          <a:lstStyle/>
          <a:p>
            <a:pPr defTabSz="914378">
              <a:defRPr/>
            </a:pPr>
            <a:r>
              <a:rPr lang="sv-SE" sz="1500" dirty="0">
                <a:solidFill>
                  <a:prstClr val="black"/>
                </a:solidFill>
                <a:latin typeface="Arial" panose="020B0604020202020204" pitchFamily="34" charset="0"/>
                <a:cs typeface="Arial" panose="020B0604020202020204" pitchFamily="34" charset="0"/>
              </a:rPr>
              <a:t>Jag känner trygghet i livet! Vetskapen om att jag får vägledning och hjälp när jag behöver, gör mig lugn och trygg. Gemensamma lösningar utformas tillsammans med mig efter mina behov. Goda relationer och tillit till varandra är centrala för att stärka min trygghet. </a:t>
            </a:r>
          </a:p>
          <a:p>
            <a:pPr defTabSz="914378">
              <a:defRPr/>
            </a:pPr>
            <a:r>
              <a:rPr lang="sv-SE" dirty="0">
                <a:solidFill>
                  <a:prstClr val="black"/>
                </a:solidFill>
              </a:rPr>
              <a:t> </a:t>
            </a:r>
          </a:p>
        </p:txBody>
      </p:sp>
      <p:pic>
        <p:nvPicPr>
          <p:cNvPr id="8" name="Bildobjekt 7"/>
          <p:cNvPicPr>
            <a:picLocks noChangeAspect="1"/>
          </p:cNvPicPr>
          <p:nvPr/>
        </p:nvPicPr>
        <p:blipFill>
          <a:blip r:embed="rId3"/>
          <a:stretch>
            <a:fillRect/>
          </a:stretch>
        </p:blipFill>
        <p:spPr>
          <a:xfrm>
            <a:off x="1121869" y="694704"/>
            <a:ext cx="807244" cy="685800"/>
          </a:xfrm>
          <a:prstGeom prst="rect">
            <a:avLst/>
          </a:prstGeom>
        </p:spPr>
      </p:pic>
      <p:pic>
        <p:nvPicPr>
          <p:cNvPr id="9" name="Bildobjekt 3" descr="image00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92352" y="4678345"/>
            <a:ext cx="829296" cy="334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Bildobjekt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32996" y="4744068"/>
            <a:ext cx="810299" cy="202575"/>
          </a:xfrm>
          <a:prstGeom prst="rect">
            <a:avLst/>
          </a:prstGeom>
        </p:spPr>
      </p:pic>
    </p:spTree>
    <p:extLst>
      <p:ext uri="{BB962C8B-B14F-4D97-AF65-F5344CB8AC3E}">
        <p14:creationId xmlns:p14="http://schemas.microsoft.com/office/powerpoint/2010/main" val="3007262646"/>
      </p:ext>
    </p:extLst>
  </p:cSld>
  <p:clrMapOvr>
    <a:masterClrMapping/>
  </p:clrMapOvr>
</p:sld>
</file>

<file path=ppt/theme/theme1.xml><?xml version="1.0" encoding="utf-8"?>
<a:theme xmlns:a="http://schemas.openxmlformats.org/drawingml/2006/main" name="1_Region Norrbotten_vit">
  <a:themeElements>
    <a:clrScheme name="Region Norrbotten blandad">
      <a:dk1>
        <a:srgbClr val="000000"/>
      </a:dk1>
      <a:lt1>
        <a:srgbClr val="FFFFFF"/>
      </a:lt1>
      <a:dk2>
        <a:srgbClr val="403D45"/>
      </a:dk2>
      <a:lt2>
        <a:srgbClr val="D0D1CD"/>
      </a:lt2>
      <a:accent1>
        <a:srgbClr val="0070C0"/>
      </a:accent1>
      <a:accent2>
        <a:srgbClr val="F8951F"/>
      </a:accent2>
      <a:accent3>
        <a:srgbClr val="83C55B"/>
      </a:accent3>
      <a:accent4>
        <a:srgbClr val="7F7F7F"/>
      </a:accent4>
      <a:accent5>
        <a:srgbClr val="403D45"/>
      </a:accent5>
      <a:accent6>
        <a:srgbClr val="C0C0BD"/>
      </a:accent6>
      <a:hlink>
        <a:srgbClr val="0070C0"/>
      </a:hlink>
      <a:folHlink>
        <a:srgbClr val="7F7F7F"/>
      </a:folHlink>
    </a:clrScheme>
    <a:fontScheme name="Office - klassiskt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600" b="0" i="0" u="none" strike="noStrike" cap="none" normalizeH="0" baseline="0" smtClean="0">
            <a:ln>
              <a:noFill/>
            </a:ln>
            <a:solidFill>
              <a:schemeClr val="tx1"/>
            </a:solidFill>
            <a:effectLst/>
            <a:latin typeface="Arial" charset="0"/>
          </a:defRPr>
        </a:defPPr>
      </a:lstStyle>
    </a:lnDef>
    <a:txDef>
      <a:spPr>
        <a:noFill/>
      </a:spPr>
      <a:bodyPr wrap="none" rtlCol="0">
        <a:spAutoFit/>
      </a:bodyPr>
      <a:lstStyle>
        <a:defPPr>
          <a:defRPr dirty="0"/>
        </a:defPPr>
      </a:lstStyle>
    </a:txDef>
  </a:objectDefaults>
  <a:extraClrSchemeLst>
    <a:extraClrScheme>
      <a:clrScheme name="vit med jpglogga 180_ny 1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it med jpglogga 180_ny 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vit med jpglogga 180_ny 1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it med jpglogga 180_ny 1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it med jpglogga 180_ny 1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it med jpglogga 180_ny 1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vit med jpglogga 180_ny 1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Kopia av 1Kopia av MALL_VI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Kopia av 1Kopia av MALL_VI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Kopia av 1Kopia av MALL_VI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Kopia av 1Kopia av MALL_VI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Kopia av 1Kopia av MALL_VI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Kopia av 1Kopia av MALL_VI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Kopia av 1Kopia av MALL_VI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Kopia av 1Kopia av MALL_VIT 8">
        <a:dk1>
          <a:srgbClr val="003399"/>
        </a:dk1>
        <a:lt1>
          <a:srgbClr val="0D68B0"/>
        </a:lt1>
        <a:dk2>
          <a:srgbClr val="FFFFFF"/>
        </a:dk2>
        <a:lt2>
          <a:srgbClr val="969696"/>
        </a:lt2>
        <a:accent1>
          <a:srgbClr val="969696"/>
        </a:accent1>
        <a:accent2>
          <a:srgbClr val="FFFF99"/>
        </a:accent2>
        <a:accent3>
          <a:srgbClr val="AAB9D4"/>
        </a:accent3>
        <a:accent4>
          <a:srgbClr val="002A82"/>
        </a:accent4>
        <a:accent5>
          <a:srgbClr val="C9C9C9"/>
        </a:accent5>
        <a:accent6>
          <a:srgbClr val="E7E78A"/>
        </a:accent6>
        <a:hlink>
          <a:srgbClr val="99FF99"/>
        </a:hlink>
        <a:folHlink>
          <a:srgbClr val="CC0000"/>
        </a:folHlink>
      </a:clrScheme>
      <a:clrMap bg1="lt1" tx1="dk1" bg2="lt2" tx2="dk2" accent1="accent1" accent2="accent2" accent3="accent3" accent4="accent4" accent5="accent5" accent6="accent6" hlink="hlink" folHlink="folHlink"/>
    </a:extraClrScheme>
    <a:extraClrScheme>
      <a:clrScheme name="Kopia av 1Kopia av MALL_VIT 9">
        <a:dk1>
          <a:srgbClr val="969696"/>
        </a:dk1>
        <a:lt1>
          <a:srgbClr val="FFFFFF"/>
        </a:lt1>
        <a:dk2>
          <a:srgbClr val="0D68B0"/>
        </a:dk2>
        <a:lt2>
          <a:srgbClr val="FFFFFF"/>
        </a:lt2>
        <a:accent1>
          <a:srgbClr val="969696"/>
        </a:accent1>
        <a:accent2>
          <a:srgbClr val="FFFF99"/>
        </a:accent2>
        <a:accent3>
          <a:srgbClr val="AAB9D4"/>
        </a:accent3>
        <a:accent4>
          <a:srgbClr val="DADADA"/>
        </a:accent4>
        <a:accent5>
          <a:srgbClr val="C9C9C9"/>
        </a:accent5>
        <a:accent6>
          <a:srgbClr val="E7E78A"/>
        </a:accent6>
        <a:hlink>
          <a:srgbClr val="99FF99"/>
        </a:hlink>
        <a:folHlink>
          <a:srgbClr val="CC0000"/>
        </a:folHlink>
      </a:clrScheme>
      <a:clrMap bg1="dk2" tx1="lt1" bg2="dk1" tx2="lt2" accent1="accent1" accent2="accent2" accent3="accent3" accent4="accent4" accent5="accent5" accent6="accent6" hlink="hlink" folHlink="folHlink"/>
    </a:extraClrScheme>
    <a:extraClrScheme>
      <a:clrScheme name="Kopia av 1Kopia av MALL_VIT 10">
        <a:dk1>
          <a:srgbClr val="969696"/>
        </a:dk1>
        <a:lt1>
          <a:srgbClr val="FFFFFF"/>
        </a:lt1>
        <a:dk2>
          <a:srgbClr val="0D68B0"/>
        </a:dk2>
        <a:lt2>
          <a:srgbClr val="FFFFFF"/>
        </a:lt2>
        <a:accent1>
          <a:srgbClr val="969696"/>
        </a:accent1>
        <a:accent2>
          <a:srgbClr val="0D68B0"/>
        </a:accent2>
        <a:accent3>
          <a:srgbClr val="AAB9D4"/>
        </a:accent3>
        <a:accent4>
          <a:srgbClr val="DADADA"/>
        </a:accent4>
        <a:accent5>
          <a:srgbClr val="C9C9C9"/>
        </a:accent5>
        <a:accent6>
          <a:srgbClr val="0B5E9F"/>
        </a:accent6>
        <a:hlink>
          <a:srgbClr val="99FF99"/>
        </a:hlink>
        <a:folHlink>
          <a:srgbClr val="CC0000"/>
        </a:folHlink>
      </a:clrScheme>
      <a:clrMap bg1="dk2" tx1="lt1" bg2="dk1" tx2="lt2" accent1="accent1" accent2="accent2" accent3="accent3" accent4="accent4" accent5="accent5" accent6="accent6" hlink="hlink" folHlink="folHlink"/>
    </a:extraClrScheme>
    <a:extraClrScheme>
      <a:clrScheme name="Kopia av 1Kopia av MALL_VIT 11">
        <a:dk1>
          <a:srgbClr val="FFFFFF"/>
        </a:dk1>
        <a:lt1>
          <a:srgbClr val="FFFFFF"/>
        </a:lt1>
        <a:dk2>
          <a:srgbClr val="FFFFFF"/>
        </a:dk2>
        <a:lt2>
          <a:srgbClr val="969696"/>
        </a:lt2>
        <a:accent1>
          <a:srgbClr val="969696"/>
        </a:accent1>
        <a:accent2>
          <a:srgbClr val="0D68B0"/>
        </a:accent2>
        <a:accent3>
          <a:srgbClr val="FFFFFF"/>
        </a:accent3>
        <a:accent4>
          <a:srgbClr val="DADADA"/>
        </a:accent4>
        <a:accent5>
          <a:srgbClr val="C9C9C9"/>
        </a:accent5>
        <a:accent6>
          <a:srgbClr val="0B5E9F"/>
        </a:accent6>
        <a:hlink>
          <a:srgbClr val="99FF99"/>
        </a:hlink>
        <a:folHlink>
          <a:srgbClr val="CC0000"/>
        </a:folHlink>
      </a:clrScheme>
      <a:clrMap bg1="lt1" tx1="dk1" bg2="lt2" tx2="dk2" accent1="accent1" accent2="accent2" accent3="accent3" accent4="accent4" accent5="accent5" accent6="accent6" hlink="hlink" folHlink="folHlink"/>
    </a:extraClrScheme>
    <a:extraClrScheme>
      <a:clrScheme name="Kopia av 1Kopia av MALL_VIT 12">
        <a:dk1>
          <a:srgbClr val="969696"/>
        </a:dk1>
        <a:lt1>
          <a:srgbClr val="FFFFFF"/>
        </a:lt1>
        <a:dk2>
          <a:srgbClr val="0D68B0"/>
        </a:dk2>
        <a:lt2>
          <a:srgbClr val="FFFFFF"/>
        </a:lt2>
        <a:accent1>
          <a:srgbClr val="969696"/>
        </a:accent1>
        <a:accent2>
          <a:srgbClr val="0D68B0"/>
        </a:accent2>
        <a:accent3>
          <a:srgbClr val="AAB9D4"/>
        </a:accent3>
        <a:accent4>
          <a:srgbClr val="DADADA"/>
        </a:accent4>
        <a:accent5>
          <a:srgbClr val="C9C9C9"/>
        </a:accent5>
        <a:accent6>
          <a:srgbClr val="0B5E9F"/>
        </a:accent6>
        <a:hlink>
          <a:srgbClr val="FFFFFF"/>
        </a:hlink>
        <a:folHlink>
          <a:srgbClr val="FFFF66"/>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 - region och kommun.pptx" id="{FDA6E15D-3851-4484-A05F-BCAEBF964FD8}" vid="{56A0F468-C3EF-472E-985A-2186F70DDC0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082656778C5AC843986DED2E4A32A9AB" ma:contentTypeVersion="2" ma:contentTypeDescription="Skapa ett nytt dokument." ma:contentTypeScope="" ma:versionID="1b2b962952c19ea88fe3701df8846650">
  <xsd:schema xmlns:xsd="http://www.w3.org/2001/XMLSchema" xmlns:xs="http://www.w3.org/2001/XMLSchema" xmlns:p="http://schemas.microsoft.com/office/2006/metadata/properties" xmlns:ns2="7a5662eb-d988-4804-945a-2e69cb58b459" targetNamespace="http://schemas.microsoft.com/office/2006/metadata/properties" ma:root="true" ma:fieldsID="a51ea9bbf94890d39cf48aaf3f86dfd5" ns2:_="">
    <xsd:import namespace="7a5662eb-d988-4804-945a-2e69cb58b459"/>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5662eb-d988-4804-945a-2e69cb58b45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A0CC6E1-716C-42C0-A723-B92D8594E1F0}">
  <ds:schemaRefs>
    <ds:schemaRef ds:uri="7a5662eb-d988-4804-945a-2e69cb58b459"/>
    <ds:schemaRef ds:uri="http://purl.org/dc/elements/1.1/"/>
    <ds:schemaRef ds:uri="http://purl.org/dc/dcmitype/"/>
    <ds:schemaRef ds:uri="http://schemas.microsoft.com/office/2006/documentManagement/types"/>
    <ds:schemaRef ds:uri="http://schemas.microsoft.com/office/infopath/2007/PartnerControls"/>
    <ds:schemaRef ds:uri="http://www.w3.org/XML/1998/namespace"/>
    <ds:schemaRef ds:uri="http://schemas.microsoft.com/office/2006/metadata/properties"/>
    <ds:schemaRef ds:uri="http://purl.org/dc/terms/"/>
    <ds:schemaRef ds:uri="http://schemas.openxmlformats.org/package/2006/metadata/core-properties"/>
  </ds:schemaRefs>
</ds:datastoreItem>
</file>

<file path=customXml/itemProps2.xml><?xml version="1.0" encoding="utf-8"?>
<ds:datastoreItem xmlns:ds="http://schemas.openxmlformats.org/officeDocument/2006/customXml" ds:itemID="{934FC320-8C55-499B-8C8D-E153657A5244}">
  <ds:schemaRefs>
    <ds:schemaRef ds:uri="7a5662eb-d988-4804-945a-2e69cb58b45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2863603-67E4-4DAA-8A7C-D76B38E664C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Region Norrbotten_vit</Template>
  <TotalTime>1768</TotalTime>
  <Words>1557</Words>
  <Application>Microsoft Office PowerPoint</Application>
  <PresentationFormat>Bildspel på skärmen (16:9)</PresentationFormat>
  <Paragraphs>144</Paragraphs>
  <Slides>15</Slides>
  <Notes>15</Notes>
  <HiddenSlides>0</HiddenSlides>
  <MMClips>0</MMClips>
  <ScaleCrop>false</ScaleCrop>
  <HeadingPairs>
    <vt:vector size="6" baseType="variant">
      <vt:variant>
        <vt:lpstr>Använt teckensnitt</vt:lpstr>
      </vt:variant>
      <vt:variant>
        <vt:i4>5</vt:i4>
      </vt:variant>
      <vt:variant>
        <vt:lpstr>Tema</vt:lpstr>
      </vt:variant>
      <vt:variant>
        <vt:i4>2</vt:i4>
      </vt:variant>
      <vt:variant>
        <vt:lpstr>Bildrubriker</vt:lpstr>
      </vt:variant>
      <vt:variant>
        <vt:i4>15</vt:i4>
      </vt:variant>
    </vt:vector>
  </HeadingPairs>
  <TitlesOfParts>
    <vt:vector size="22" baseType="lpstr">
      <vt:lpstr>Arial</vt:lpstr>
      <vt:lpstr>Calibri</vt:lpstr>
      <vt:lpstr>Calibri Light</vt:lpstr>
      <vt:lpstr>open sans</vt:lpstr>
      <vt:lpstr>Wingdings</vt:lpstr>
      <vt:lpstr>1_Region Norrbotten_vit</vt:lpstr>
      <vt:lpstr>Office-tema</vt:lpstr>
      <vt:lpstr>Nära vård </vt:lpstr>
      <vt:lpstr>Delaktighet, kontinuitet och tillgänglighet</vt:lpstr>
      <vt:lpstr>Fem drivande krafter till varför vi behöver ställa om?</vt:lpstr>
      <vt:lpstr>Färre ska försörja fler</vt:lpstr>
      <vt:lpstr>Nära vård en fokusförflyttning</vt:lpstr>
      <vt:lpstr>PowerPoint-presentation</vt:lpstr>
      <vt:lpstr>Min hälsa och välbefinnande</vt:lpstr>
      <vt:lpstr>Min egen kraft tas tillvara</vt:lpstr>
      <vt:lpstr>Tillsammans för min trygghet</vt:lpstr>
      <vt:lpstr>Sammanhållet och enkelt för mig</vt:lpstr>
      <vt:lpstr>Nära mig på bästa sätt</vt:lpstr>
      <vt:lpstr>Beslut</vt:lpstr>
      <vt:lpstr>Strategi Nära vård </vt:lpstr>
      <vt:lpstr>PowerPoint-presentation</vt:lpstr>
      <vt:lpstr>Fördelning av medel 2022 </vt:lpstr>
    </vt:vector>
  </TitlesOfParts>
  <Company>Region Norrbotten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Anna Lind</dc:creator>
  <cp:lastModifiedBy>Emma Janzen</cp:lastModifiedBy>
  <cp:revision>137</cp:revision>
  <cp:lastPrinted>2022-06-01T07:34:17Z</cp:lastPrinted>
  <dcterms:created xsi:type="dcterms:W3CDTF">2022-01-21T08:13:22Z</dcterms:created>
  <dcterms:modified xsi:type="dcterms:W3CDTF">2022-08-29T08:19:27Z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0x010100082656778C5AC843986DED2E4A32A9AB</vt:lpwstr>
  </property>
</Properties>
</file>